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7" r:id="rId3"/>
    <p:sldId id="258" r:id="rId4"/>
    <p:sldId id="259" r:id="rId5"/>
    <p:sldId id="260" r:id="rId6"/>
    <p:sldId id="261" r:id="rId7"/>
    <p:sldId id="262" r:id="rId8"/>
    <p:sldId id="263" r:id="rId9"/>
    <p:sldId id="265" r:id="rId10"/>
    <p:sldId id="264" r:id="rId11"/>
    <p:sldId id="266" r:id="rId12"/>
    <p:sldId id="271" r:id="rId13"/>
    <p:sldId id="272" r:id="rId14"/>
    <p:sldId id="273" r:id="rId15"/>
    <p:sldId id="274" r:id="rId16"/>
    <p:sldId id="275" r:id="rId17"/>
    <p:sldId id="267" r:id="rId18"/>
    <p:sldId id="270" r:id="rId19"/>
    <p:sldId id="268" r:id="rId20"/>
    <p:sldId id="269"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0F28B-45E3-4585-87E3-73838692A70B}"/>
              </a:ext>
            </a:extLst>
          </p:cNvPr>
          <p:cNvSpPr>
            <a:spLocks noGrp="1"/>
          </p:cNvSpPr>
          <p:nvPr>
            <p:ph type="ctrTitle"/>
          </p:nvPr>
        </p:nvSpPr>
        <p:spPr>
          <a:xfrm>
            <a:off x="457200" y="668049"/>
            <a:ext cx="7626795" cy="2841914"/>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F755B0-E17A-4B52-A99D-C35BB18BB2D0}"/>
              </a:ext>
            </a:extLst>
          </p:cNvPr>
          <p:cNvSpPr>
            <a:spLocks noGrp="1"/>
          </p:cNvSpPr>
          <p:nvPr>
            <p:ph type="subTitle" idx="1"/>
          </p:nvPr>
        </p:nvSpPr>
        <p:spPr>
          <a:xfrm>
            <a:off x="457200" y="3602038"/>
            <a:ext cx="7626795" cy="250172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8390C28-805B-4DA6-A10E-651C0FD01716}"/>
              </a:ext>
            </a:extLst>
          </p:cNvPr>
          <p:cNvSpPr>
            <a:spLocks noGrp="1"/>
          </p:cNvSpPr>
          <p:nvPr>
            <p:ph type="dt" sz="half" idx="10"/>
          </p:nvPr>
        </p:nvSpPr>
        <p:spPr/>
        <p:txBody>
          <a:bodyPr/>
          <a:lstStyle/>
          <a:p>
            <a:fld id="{D208048B-57AF-4F53-BC84-8E0A1033FBEC}" type="datetimeFigureOut">
              <a:rPr lang="en-US" smtClean="0"/>
              <a:t>11/23/2021</a:t>
            </a:fld>
            <a:endParaRPr lang="en-US"/>
          </a:p>
        </p:txBody>
      </p:sp>
      <p:sp>
        <p:nvSpPr>
          <p:cNvPr id="5" name="Footer Placeholder 4">
            <a:extLst>
              <a:ext uri="{FF2B5EF4-FFF2-40B4-BE49-F238E27FC236}">
                <a16:creationId xmlns:a16="http://schemas.microsoft.com/office/drawing/2014/main" id="{0D5EBBA9-C52F-4628-AE0D-DCD1772F9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5BAC57-F8E1-4B54-A111-CB53B32031A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694331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2C84-1247-4534-81D1-136C3E1EBB0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048D490-CEA6-4844-A537-F749658D37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1DAEFC9-887F-4E73-9938-6032D52864AA}"/>
              </a:ext>
            </a:extLst>
          </p:cNvPr>
          <p:cNvSpPr>
            <a:spLocks noGrp="1"/>
          </p:cNvSpPr>
          <p:nvPr>
            <p:ph type="dt" sz="half" idx="10"/>
          </p:nvPr>
        </p:nvSpPr>
        <p:spPr/>
        <p:txBody>
          <a:bodyPr/>
          <a:lstStyle/>
          <a:p>
            <a:fld id="{D208048B-57AF-4F53-BC84-8E0A1033FBEC}" type="datetimeFigureOut">
              <a:rPr lang="en-US" smtClean="0"/>
              <a:t>11/23/2021</a:t>
            </a:fld>
            <a:endParaRPr lang="en-US"/>
          </a:p>
        </p:txBody>
      </p:sp>
      <p:sp>
        <p:nvSpPr>
          <p:cNvPr id="5" name="Footer Placeholder 4">
            <a:extLst>
              <a:ext uri="{FF2B5EF4-FFF2-40B4-BE49-F238E27FC236}">
                <a16:creationId xmlns:a16="http://schemas.microsoft.com/office/drawing/2014/main" id="{ABFCF0CF-134A-404E-A177-9FAAA039F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1B0DC-2D2C-408B-A577-904A2385C0AA}"/>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512773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5431-EF88-4771-9699-27EF70A55112}"/>
              </a:ext>
            </a:extLst>
          </p:cNvPr>
          <p:cNvSpPr>
            <a:spLocks noGrp="1"/>
          </p:cNvSpPr>
          <p:nvPr>
            <p:ph type="title"/>
          </p:nvPr>
        </p:nvSpPr>
        <p:spPr>
          <a:xfrm>
            <a:off x="457200" y="668050"/>
            <a:ext cx="7673389" cy="3816588"/>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DAF57C3-A928-4093-B3FC-ECC2194AE9E9}"/>
              </a:ext>
            </a:extLst>
          </p:cNvPr>
          <p:cNvSpPr>
            <a:spLocks noGrp="1"/>
          </p:cNvSpPr>
          <p:nvPr>
            <p:ph type="body" idx="1"/>
          </p:nvPr>
        </p:nvSpPr>
        <p:spPr>
          <a:xfrm>
            <a:off x="457200" y="4589463"/>
            <a:ext cx="7673389"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BFD625-A893-46D3-A518-9E969CB4FE54}"/>
              </a:ext>
            </a:extLst>
          </p:cNvPr>
          <p:cNvSpPr>
            <a:spLocks noGrp="1"/>
          </p:cNvSpPr>
          <p:nvPr>
            <p:ph type="dt" sz="half" idx="10"/>
          </p:nvPr>
        </p:nvSpPr>
        <p:spPr/>
        <p:txBody>
          <a:bodyPr/>
          <a:lstStyle/>
          <a:p>
            <a:fld id="{D208048B-57AF-4F53-BC84-8E0A1033FBEC}" type="datetimeFigureOut">
              <a:rPr lang="en-US" smtClean="0"/>
              <a:t>11/23/2021</a:t>
            </a:fld>
            <a:endParaRPr lang="en-US"/>
          </a:p>
        </p:txBody>
      </p:sp>
      <p:sp>
        <p:nvSpPr>
          <p:cNvPr id="5" name="Footer Placeholder 4">
            <a:extLst>
              <a:ext uri="{FF2B5EF4-FFF2-40B4-BE49-F238E27FC236}">
                <a16:creationId xmlns:a16="http://schemas.microsoft.com/office/drawing/2014/main" id="{FFCAD37A-B380-4B65-9FB9-3FB91412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773B6-CD13-4451-9BF3-C4102BA5E899}"/>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842723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1FBD0A-9F7B-4EBB-9982-B55F5F9806C4}"/>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88CFF0B8-0BA9-4DD9-B7B2-0655DC8419A8}"/>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C77B910E-9B87-4291-987B-6883212CBAEC}"/>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5" name="Oval 14">
              <a:extLst>
                <a:ext uri="{FF2B5EF4-FFF2-40B4-BE49-F238E27FC236}">
                  <a16:creationId xmlns:a16="http://schemas.microsoft.com/office/drawing/2014/main" id="{05596CF7-55B3-409D-A36C-F5BE9D625628}"/>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92245D23-45D8-474C-8A38-633E99962676}"/>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918A8D14-28CA-4095-B2FA-E48B3150AD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grpSp>
      <p:sp>
        <p:nvSpPr>
          <p:cNvPr id="13" name="Texture">
            <a:extLst>
              <a:ext uri="{FF2B5EF4-FFF2-40B4-BE49-F238E27FC236}">
                <a16:creationId xmlns:a16="http://schemas.microsoft.com/office/drawing/2014/main" id="{1D1F176A-19F1-4537-800D-210F29EC1AC2}"/>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D0A04C26-6125-4D95-9FC0-50DEB9419E63}"/>
              </a:ext>
            </a:extLst>
          </p:cNvPr>
          <p:cNvSpPr>
            <a:spLocks noGrp="1"/>
          </p:cNvSpPr>
          <p:nvPr>
            <p:ph type="title"/>
          </p:nvPr>
        </p:nvSpPr>
        <p:spPr>
          <a:xfrm>
            <a:off x="457200" y="668049"/>
            <a:ext cx="10451534" cy="159174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35401A-13E5-4CED-864F-06D6EECCBCAA}"/>
              </a:ext>
            </a:extLst>
          </p:cNvPr>
          <p:cNvSpPr>
            <a:spLocks noGrp="1"/>
          </p:cNvSpPr>
          <p:nvPr>
            <p:ph sz="half" idx="1"/>
          </p:nvPr>
        </p:nvSpPr>
        <p:spPr>
          <a:xfrm>
            <a:off x="457200" y="2341329"/>
            <a:ext cx="5562600"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C513523-8F78-4766-91D7-03E329B6833A}"/>
              </a:ext>
            </a:extLst>
          </p:cNvPr>
          <p:cNvSpPr>
            <a:spLocks noGrp="1"/>
          </p:cNvSpPr>
          <p:nvPr>
            <p:ph sz="half" idx="2"/>
          </p:nvPr>
        </p:nvSpPr>
        <p:spPr>
          <a:xfrm>
            <a:off x="6172200" y="2341329"/>
            <a:ext cx="4736534"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E5B757F-BAD2-4343-BD57-FC02D0BE19EC}"/>
              </a:ext>
            </a:extLst>
          </p:cNvPr>
          <p:cNvSpPr>
            <a:spLocks noGrp="1"/>
          </p:cNvSpPr>
          <p:nvPr>
            <p:ph type="dt" sz="half" idx="10"/>
          </p:nvPr>
        </p:nvSpPr>
        <p:spPr/>
        <p:txBody>
          <a:bodyPr/>
          <a:lstStyle/>
          <a:p>
            <a:fld id="{D208048B-57AF-4F53-BC84-8E0A1033FBEC}" type="datetimeFigureOut">
              <a:rPr lang="en-US" smtClean="0"/>
              <a:t>11/23/2021</a:t>
            </a:fld>
            <a:endParaRPr lang="en-US"/>
          </a:p>
        </p:txBody>
      </p:sp>
      <p:sp>
        <p:nvSpPr>
          <p:cNvPr id="6" name="Footer Placeholder 5">
            <a:extLst>
              <a:ext uri="{FF2B5EF4-FFF2-40B4-BE49-F238E27FC236}">
                <a16:creationId xmlns:a16="http://schemas.microsoft.com/office/drawing/2014/main" id="{5A30EF3C-A61E-4F43-9C8F-BC9A6455C6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19D947-1DC8-4CE9-A031-6EEB776BD0BF}"/>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287067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5BFA9BB-A51E-4D09-8602-5AD9010463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a:extLst>
              <a:ext uri="{FF2B5EF4-FFF2-40B4-BE49-F238E27FC236}">
                <a16:creationId xmlns:a16="http://schemas.microsoft.com/office/drawing/2014/main" id="{A60257A1-779B-4048-BC0D-1EA579B5B1C5}"/>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6" name="Group 15">
            <a:extLst>
              <a:ext uri="{FF2B5EF4-FFF2-40B4-BE49-F238E27FC236}">
                <a16:creationId xmlns:a16="http://schemas.microsoft.com/office/drawing/2014/main" id="{38F4B5D0-AA24-4702-9C01-FC1A03E7B607}"/>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7" name="Oval 16">
              <a:extLst>
                <a:ext uri="{FF2B5EF4-FFF2-40B4-BE49-F238E27FC236}">
                  <a16:creationId xmlns:a16="http://schemas.microsoft.com/office/drawing/2014/main" id="{29CBF9BD-1EB2-4122-98FE-F2B5DF8771C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7C41FF89-01DF-4236-AA4D-243CB8A464B3}"/>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Freeform: Shape 18">
              <a:extLst>
                <a:ext uri="{FF2B5EF4-FFF2-40B4-BE49-F238E27FC236}">
                  <a16:creationId xmlns:a16="http://schemas.microsoft.com/office/drawing/2014/main" id="{FD03BB88-350D-4DE0-BB34-870F6435689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grpSp>
      <p:sp>
        <p:nvSpPr>
          <p:cNvPr id="15" name="Texture">
            <a:extLst>
              <a:ext uri="{FF2B5EF4-FFF2-40B4-BE49-F238E27FC236}">
                <a16:creationId xmlns:a16="http://schemas.microsoft.com/office/drawing/2014/main" id="{4A8025C0-8995-4863-A847-7ED1F8CCE811}"/>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50162335-6445-435C-A1C6-9F090B965040}"/>
              </a:ext>
            </a:extLst>
          </p:cNvPr>
          <p:cNvSpPr>
            <a:spLocks noGrp="1"/>
          </p:cNvSpPr>
          <p:nvPr>
            <p:ph type="title"/>
          </p:nvPr>
        </p:nvSpPr>
        <p:spPr>
          <a:xfrm>
            <a:off x="457200" y="668049"/>
            <a:ext cx="10450629" cy="132556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5074B3D-418F-464D-91E7-993D0B480108}"/>
              </a:ext>
            </a:extLst>
          </p:cNvPr>
          <p:cNvSpPr>
            <a:spLocks noGrp="1"/>
          </p:cNvSpPr>
          <p:nvPr>
            <p:ph type="body" idx="1"/>
          </p:nvPr>
        </p:nvSpPr>
        <p:spPr>
          <a:xfrm>
            <a:off x="457086" y="2182814"/>
            <a:ext cx="5021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904709-9362-4AB5-9AA2-32F51BF06A39}"/>
              </a:ext>
            </a:extLst>
          </p:cNvPr>
          <p:cNvSpPr>
            <a:spLocks noGrp="1"/>
          </p:cNvSpPr>
          <p:nvPr>
            <p:ph sz="half" idx="2"/>
          </p:nvPr>
        </p:nvSpPr>
        <p:spPr>
          <a:xfrm>
            <a:off x="457086" y="3115949"/>
            <a:ext cx="502151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B083836-1CF5-406F-B0CB-643F37066CE6}"/>
              </a:ext>
            </a:extLst>
          </p:cNvPr>
          <p:cNvSpPr>
            <a:spLocks noGrp="1"/>
          </p:cNvSpPr>
          <p:nvPr>
            <p:ph type="body" sz="quarter" idx="3"/>
          </p:nvPr>
        </p:nvSpPr>
        <p:spPr>
          <a:xfrm>
            <a:off x="5890597" y="2182814"/>
            <a:ext cx="50172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4A8670-0F33-4222-AAC9-96A21C47C336}"/>
              </a:ext>
            </a:extLst>
          </p:cNvPr>
          <p:cNvSpPr>
            <a:spLocks noGrp="1"/>
          </p:cNvSpPr>
          <p:nvPr>
            <p:ph sz="quarter" idx="4"/>
          </p:nvPr>
        </p:nvSpPr>
        <p:spPr>
          <a:xfrm>
            <a:off x="5890597" y="3115949"/>
            <a:ext cx="501723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DA1E6970-4A96-4519-9C0E-11E245D563C9}"/>
              </a:ext>
            </a:extLst>
          </p:cNvPr>
          <p:cNvSpPr>
            <a:spLocks noGrp="1"/>
          </p:cNvSpPr>
          <p:nvPr>
            <p:ph type="dt" sz="half" idx="10"/>
          </p:nvPr>
        </p:nvSpPr>
        <p:spPr/>
        <p:txBody>
          <a:bodyPr/>
          <a:lstStyle/>
          <a:p>
            <a:fld id="{D208048B-57AF-4F53-BC84-8E0A1033FBEC}" type="datetimeFigureOut">
              <a:rPr lang="en-US" smtClean="0"/>
              <a:t>11/23/2021</a:t>
            </a:fld>
            <a:endParaRPr lang="en-US"/>
          </a:p>
        </p:txBody>
      </p:sp>
      <p:sp>
        <p:nvSpPr>
          <p:cNvPr id="8" name="Footer Placeholder 7">
            <a:extLst>
              <a:ext uri="{FF2B5EF4-FFF2-40B4-BE49-F238E27FC236}">
                <a16:creationId xmlns:a16="http://schemas.microsoft.com/office/drawing/2014/main" id="{35FEE249-70F5-4359-B699-23D68A503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2AE510-A38C-45EE-B061-CB02E4E3DD7C}"/>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928891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A9D1A-F943-4838-BA2F-6DF4F2EC9FEC}"/>
              </a:ext>
            </a:extLst>
          </p:cNvPr>
          <p:cNvSpPr>
            <a:spLocks noGrp="1"/>
          </p:cNvSpPr>
          <p:nvPr>
            <p:ph type="title"/>
          </p:nvPr>
        </p:nvSpPr>
        <p:spPr>
          <a:xfrm>
            <a:off x="457200" y="668049"/>
            <a:ext cx="7685037" cy="1363816"/>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F6FEE401-3424-4696-A6FC-BBEE79379F9D}"/>
              </a:ext>
            </a:extLst>
          </p:cNvPr>
          <p:cNvSpPr>
            <a:spLocks noGrp="1"/>
          </p:cNvSpPr>
          <p:nvPr>
            <p:ph type="dt" sz="half" idx="10"/>
          </p:nvPr>
        </p:nvSpPr>
        <p:spPr/>
        <p:txBody>
          <a:bodyPr/>
          <a:lstStyle/>
          <a:p>
            <a:fld id="{D208048B-57AF-4F53-BC84-8E0A1033FBEC}" type="datetimeFigureOut">
              <a:rPr lang="en-US" smtClean="0"/>
              <a:t>11/23/2021</a:t>
            </a:fld>
            <a:endParaRPr lang="en-US"/>
          </a:p>
        </p:txBody>
      </p:sp>
      <p:sp>
        <p:nvSpPr>
          <p:cNvPr id="4" name="Footer Placeholder 3">
            <a:extLst>
              <a:ext uri="{FF2B5EF4-FFF2-40B4-BE49-F238E27FC236}">
                <a16:creationId xmlns:a16="http://schemas.microsoft.com/office/drawing/2014/main" id="{01E9D767-A30A-4508-B510-99AB91737A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979DC-F3D5-43AB-8A0F-9C8A14E0CEF4}"/>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746317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DCDA0B-9BEE-4B57-8F97-96D5645D0658}"/>
              </a:ext>
            </a:extLst>
          </p:cNvPr>
          <p:cNvSpPr>
            <a:spLocks noGrp="1"/>
          </p:cNvSpPr>
          <p:nvPr>
            <p:ph type="dt" sz="half" idx="10"/>
          </p:nvPr>
        </p:nvSpPr>
        <p:spPr/>
        <p:txBody>
          <a:bodyPr/>
          <a:lstStyle/>
          <a:p>
            <a:fld id="{D208048B-57AF-4F53-BC84-8E0A1033FBEC}" type="datetimeFigureOut">
              <a:rPr lang="en-US" smtClean="0"/>
              <a:t>11/23/2021</a:t>
            </a:fld>
            <a:endParaRPr lang="en-US"/>
          </a:p>
        </p:txBody>
      </p:sp>
      <p:sp>
        <p:nvSpPr>
          <p:cNvPr id="3" name="Footer Placeholder 2">
            <a:extLst>
              <a:ext uri="{FF2B5EF4-FFF2-40B4-BE49-F238E27FC236}">
                <a16:creationId xmlns:a16="http://schemas.microsoft.com/office/drawing/2014/main" id="{05282AF2-09A1-4A1C-AEB6-577962B714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4D99D9-82B1-496C-ABBC-4FF0C375DCE7}"/>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990161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D9AFA4-EB8E-4091-A5E2-1B9D163A0709}"/>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F25018FE-FB44-4E2E-A181-B3476F3E8550}"/>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A6C7CD4B-70DE-49E2-A336-B6F43F58FFA4}"/>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B4B8BFC9-6F67-47CB-BAE4-45260FBAF397}"/>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40F836E5-3C5B-4DE7-B09A-AE00DEE730A9}"/>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7" name="Freeform: Shape 16">
              <a:extLst>
                <a:ext uri="{FF2B5EF4-FFF2-40B4-BE49-F238E27FC236}">
                  <a16:creationId xmlns:a16="http://schemas.microsoft.com/office/drawing/2014/main" id="{68E1B8E4-080E-4F43-B33F-59DD21B6B658}"/>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507639D4-740A-4B71-8393-99CA375EB4A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Graphic 9">
              <a:extLst>
                <a:ext uri="{FF2B5EF4-FFF2-40B4-BE49-F238E27FC236}">
                  <a16:creationId xmlns:a16="http://schemas.microsoft.com/office/drawing/2014/main" id="{AE7E56E5-1F6A-442B-B5E0-ED19F815D2E2}"/>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 name="Graphic 9">
              <a:extLst>
                <a:ext uri="{FF2B5EF4-FFF2-40B4-BE49-F238E27FC236}">
                  <a16:creationId xmlns:a16="http://schemas.microsoft.com/office/drawing/2014/main" id="{3774E986-8FE2-4670-A4C0-96E213269BD7}"/>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13" name="Texture">
            <a:extLst>
              <a:ext uri="{FF2B5EF4-FFF2-40B4-BE49-F238E27FC236}">
                <a16:creationId xmlns:a16="http://schemas.microsoft.com/office/drawing/2014/main" id="{3A5846DF-A106-4887-BE2C-DCD89DAA6539}"/>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767E81C-AA51-44A0-B21C-757B2F3B90C5}"/>
              </a:ext>
            </a:extLst>
          </p:cNvPr>
          <p:cNvSpPr>
            <a:spLocks noGrp="1"/>
          </p:cNvSpPr>
          <p:nvPr>
            <p:ph type="title"/>
          </p:nvPr>
        </p:nvSpPr>
        <p:spPr>
          <a:xfrm>
            <a:off x="457200" y="668049"/>
            <a:ext cx="4314825" cy="1957828"/>
          </a:xfrm>
        </p:spPr>
        <p:txBody>
          <a:bodyPr anchor="b">
            <a:norm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7A0438A-298D-4466-B55D-F466C345C3CC}"/>
              </a:ext>
            </a:extLst>
          </p:cNvPr>
          <p:cNvSpPr>
            <a:spLocks noGrp="1"/>
          </p:cNvSpPr>
          <p:nvPr>
            <p:ph idx="1"/>
          </p:nvPr>
        </p:nvSpPr>
        <p:spPr>
          <a:xfrm>
            <a:off x="5183188" y="668049"/>
            <a:ext cx="4875212" cy="523125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143104-0579-4974-88D2-61DF1A30D390}"/>
              </a:ext>
            </a:extLst>
          </p:cNvPr>
          <p:cNvSpPr>
            <a:spLocks noGrp="1"/>
          </p:cNvSpPr>
          <p:nvPr>
            <p:ph type="body" sz="half" idx="2"/>
          </p:nvPr>
        </p:nvSpPr>
        <p:spPr>
          <a:xfrm>
            <a:off x="457200" y="2749024"/>
            <a:ext cx="4314825" cy="3119964"/>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A32755-0632-47CB-AA69-7EFB212FA160}"/>
              </a:ext>
            </a:extLst>
          </p:cNvPr>
          <p:cNvSpPr>
            <a:spLocks noGrp="1"/>
          </p:cNvSpPr>
          <p:nvPr>
            <p:ph type="dt" sz="half" idx="10"/>
          </p:nvPr>
        </p:nvSpPr>
        <p:spPr/>
        <p:txBody>
          <a:bodyPr/>
          <a:lstStyle/>
          <a:p>
            <a:fld id="{D208048B-57AF-4F53-BC84-8E0A1033FBEC}" type="datetimeFigureOut">
              <a:rPr lang="en-US" smtClean="0"/>
              <a:t>11/23/2021</a:t>
            </a:fld>
            <a:endParaRPr lang="en-US"/>
          </a:p>
        </p:txBody>
      </p:sp>
      <p:sp>
        <p:nvSpPr>
          <p:cNvPr id="6" name="Footer Placeholder 5">
            <a:extLst>
              <a:ext uri="{FF2B5EF4-FFF2-40B4-BE49-F238E27FC236}">
                <a16:creationId xmlns:a16="http://schemas.microsoft.com/office/drawing/2014/main" id="{38ED0B4F-5B59-4064-A88B-E9938A40FF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512E7F-93B8-4E93-BCB3-ADE74FC1504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411211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3C1870-4E69-4DE7-BF2F-DE8A7881C64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7439AB1C-A8A1-4745-9625-B18FE9160BB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11ADDC4D-D9AA-48F8-BD10-2D20F14607A6}"/>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C1136312-3085-4615-A743-4EE531585B11}"/>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29539FE4-376B-4187-A80A-C98EBA23DA30}"/>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7" name="Freeform: Shape 16">
              <a:extLst>
                <a:ext uri="{FF2B5EF4-FFF2-40B4-BE49-F238E27FC236}">
                  <a16:creationId xmlns:a16="http://schemas.microsoft.com/office/drawing/2014/main" id="{A11DC5D7-2276-4A57-8783-A0EFB00416E9}"/>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57D5B578-4971-4ADC-97D8-B9CEF52AA7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Graphic 9">
              <a:extLst>
                <a:ext uri="{FF2B5EF4-FFF2-40B4-BE49-F238E27FC236}">
                  <a16:creationId xmlns:a16="http://schemas.microsoft.com/office/drawing/2014/main" id="{2D968E77-E43D-4870-93BC-CBF1947336B3}"/>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 name="Graphic 9">
              <a:extLst>
                <a:ext uri="{FF2B5EF4-FFF2-40B4-BE49-F238E27FC236}">
                  <a16:creationId xmlns:a16="http://schemas.microsoft.com/office/drawing/2014/main" id="{1221D41A-E71E-4587-A876-F8778E7C03E1}"/>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13" name="Texture">
            <a:extLst>
              <a:ext uri="{FF2B5EF4-FFF2-40B4-BE49-F238E27FC236}">
                <a16:creationId xmlns:a16="http://schemas.microsoft.com/office/drawing/2014/main" id="{50457195-385D-490A-91AB-30B969C61953}"/>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7E06FF6D-24FA-4E04-90ED-7DBE228B2AA6}"/>
              </a:ext>
            </a:extLst>
          </p:cNvPr>
          <p:cNvSpPr>
            <a:spLocks noGrp="1"/>
          </p:cNvSpPr>
          <p:nvPr>
            <p:ph type="title"/>
          </p:nvPr>
        </p:nvSpPr>
        <p:spPr>
          <a:xfrm>
            <a:off x="457200" y="668049"/>
            <a:ext cx="4314825" cy="2235711"/>
          </a:xfrm>
        </p:spPr>
        <p:txBody>
          <a:bodyPr anchor="b">
            <a:noAutofit/>
          </a:bodyPr>
          <a:lstStyle>
            <a:lvl1pPr algn="l" defTabSz="914400" rtl="0" eaLnBrk="1" latinLnBrk="0" hangingPunct="1">
              <a:lnSpc>
                <a:spcPct val="90000"/>
              </a:lnSpc>
              <a:spcBef>
                <a:spcPct val="0"/>
              </a:spcBef>
              <a:buNone/>
              <a:defRPr lang="en-US" sz="4400" kern="120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432D78B-0E21-420F-9DFF-6131CB0F7E69}"/>
              </a:ext>
            </a:extLst>
          </p:cNvPr>
          <p:cNvSpPr>
            <a:spLocks noGrp="1"/>
          </p:cNvSpPr>
          <p:nvPr>
            <p:ph type="pic" idx="1"/>
          </p:nvPr>
        </p:nvSpPr>
        <p:spPr>
          <a:xfrm>
            <a:off x="5183188" y="668049"/>
            <a:ext cx="4958436" cy="52312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8AC2A57-1064-4391-B96B-4D04305E0BE7}"/>
              </a:ext>
            </a:extLst>
          </p:cNvPr>
          <p:cNvSpPr>
            <a:spLocks noGrp="1"/>
          </p:cNvSpPr>
          <p:nvPr>
            <p:ph type="body" sz="half" idx="2"/>
          </p:nvPr>
        </p:nvSpPr>
        <p:spPr>
          <a:xfrm>
            <a:off x="457200" y="2941222"/>
            <a:ext cx="4314825" cy="292776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D04EB0-850A-4256-8D12-E01A201A4FE1}"/>
              </a:ext>
            </a:extLst>
          </p:cNvPr>
          <p:cNvSpPr>
            <a:spLocks noGrp="1"/>
          </p:cNvSpPr>
          <p:nvPr>
            <p:ph type="dt" sz="half" idx="10"/>
          </p:nvPr>
        </p:nvSpPr>
        <p:spPr/>
        <p:txBody>
          <a:bodyPr/>
          <a:lstStyle/>
          <a:p>
            <a:fld id="{D208048B-57AF-4F53-BC84-8E0A1033FBEC}" type="datetimeFigureOut">
              <a:rPr lang="en-US" smtClean="0"/>
              <a:t>11/23/2021</a:t>
            </a:fld>
            <a:endParaRPr lang="en-US"/>
          </a:p>
        </p:txBody>
      </p:sp>
      <p:sp>
        <p:nvSpPr>
          <p:cNvPr id="6" name="Footer Placeholder 5">
            <a:extLst>
              <a:ext uri="{FF2B5EF4-FFF2-40B4-BE49-F238E27FC236}">
                <a16:creationId xmlns:a16="http://schemas.microsoft.com/office/drawing/2014/main" id="{7E9CF4AF-C757-4552-AB8A-3B89C37464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62A368-F12B-4B5E-82F0-A6AEE6AF2C83}"/>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610100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A5B40-C529-41A6-8D06-07AF9430A8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B5A354-E2A8-4A91-9D7A-36D9E0915C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5D3944-2E3D-42BC-B83D-7630699D48C5}"/>
              </a:ext>
            </a:extLst>
          </p:cNvPr>
          <p:cNvSpPr>
            <a:spLocks noGrp="1"/>
          </p:cNvSpPr>
          <p:nvPr>
            <p:ph type="dt" sz="half" idx="10"/>
          </p:nvPr>
        </p:nvSpPr>
        <p:spPr/>
        <p:txBody>
          <a:bodyPr/>
          <a:lstStyle/>
          <a:p>
            <a:fld id="{D208048B-57AF-4F53-BC84-8E0A1033FBEC}" type="datetimeFigureOut">
              <a:rPr lang="en-US" smtClean="0"/>
              <a:t>11/23/2021</a:t>
            </a:fld>
            <a:endParaRPr lang="en-US"/>
          </a:p>
        </p:txBody>
      </p:sp>
      <p:sp>
        <p:nvSpPr>
          <p:cNvPr id="5" name="Footer Placeholder 4">
            <a:extLst>
              <a:ext uri="{FF2B5EF4-FFF2-40B4-BE49-F238E27FC236}">
                <a16:creationId xmlns:a16="http://schemas.microsoft.com/office/drawing/2014/main" id="{F2FC57FA-204E-4A7A-BAE2-DF17BB0FF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BDA36D-49FF-495A-8E25-4CCC98E39032}"/>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882831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44ECD05-4E94-4A60-8FDA-700BF100B0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8" name="Color Fill">
            <a:extLst>
              <a:ext uri="{FF2B5EF4-FFF2-40B4-BE49-F238E27FC236}">
                <a16:creationId xmlns:a16="http://schemas.microsoft.com/office/drawing/2014/main" id="{8BCB0EB2-4067-418C-9465-9D4C71240E0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8" name="Group 7">
            <a:extLst>
              <a:ext uri="{FF2B5EF4-FFF2-40B4-BE49-F238E27FC236}">
                <a16:creationId xmlns:a16="http://schemas.microsoft.com/office/drawing/2014/main" id="{04E37999-41E7-446D-8C53-B904C3CE87A5}"/>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9" name="Oval 8">
              <a:extLst>
                <a:ext uri="{FF2B5EF4-FFF2-40B4-BE49-F238E27FC236}">
                  <a16:creationId xmlns:a16="http://schemas.microsoft.com/office/drawing/2014/main" id="{438A90E8-87F8-4150-B5EB-E19C8A01AFB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Graphic 9">
              <a:extLst>
                <a:ext uri="{FF2B5EF4-FFF2-40B4-BE49-F238E27FC236}">
                  <a16:creationId xmlns:a16="http://schemas.microsoft.com/office/drawing/2014/main" id="{724DCA1C-A8E8-4F90-8FAE-85B1426C108A}"/>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1" name="Freeform: Shape 10">
              <a:extLst>
                <a:ext uri="{FF2B5EF4-FFF2-40B4-BE49-F238E27FC236}">
                  <a16:creationId xmlns:a16="http://schemas.microsoft.com/office/drawing/2014/main" id="{158D6291-6756-44E3-9FCE-0B2ECA5EE664}"/>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2" name="Freeform: Shape 11">
              <a:extLst>
                <a:ext uri="{FF2B5EF4-FFF2-40B4-BE49-F238E27FC236}">
                  <a16:creationId xmlns:a16="http://schemas.microsoft.com/office/drawing/2014/main" id="{C37CA96E-9DD9-4172-B63B-50DF43B576DA}"/>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3" name="Graphic 9">
              <a:extLst>
                <a:ext uri="{FF2B5EF4-FFF2-40B4-BE49-F238E27FC236}">
                  <a16:creationId xmlns:a16="http://schemas.microsoft.com/office/drawing/2014/main" id="{B335AFFE-BF3D-491C-8255-692B9DAC6775}"/>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4" name="Graphic 9">
              <a:extLst>
                <a:ext uri="{FF2B5EF4-FFF2-40B4-BE49-F238E27FC236}">
                  <a16:creationId xmlns:a16="http://schemas.microsoft.com/office/drawing/2014/main" id="{AA052AAF-7A7C-4EDB-AE2C-FCA3A756C4E5}"/>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0" name="Texture">
            <a:extLst>
              <a:ext uri="{FF2B5EF4-FFF2-40B4-BE49-F238E27FC236}">
                <a16:creationId xmlns:a16="http://schemas.microsoft.com/office/drawing/2014/main" id="{31F99E9D-6528-47AC-B178-7032D0E17DF8}"/>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Vertical Title 1">
            <a:extLst>
              <a:ext uri="{FF2B5EF4-FFF2-40B4-BE49-F238E27FC236}">
                <a16:creationId xmlns:a16="http://schemas.microsoft.com/office/drawing/2014/main" id="{834DD302-622D-4E42-BD6F-FAAA98B3728C}"/>
              </a:ext>
            </a:extLst>
          </p:cNvPr>
          <p:cNvSpPr>
            <a:spLocks noGrp="1"/>
          </p:cNvSpPr>
          <p:nvPr>
            <p:ph type="title" orient="vert"/>
          </p:nvPr>
        </p:nvSpPr>
        <p:spPr>
          <a:xfrm>
            <a:off x="7306311" y="668049"/>
            <a:ext cx="2628900" cy="550891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C70D9F5-C907-405F-BE11-571C61745EC6}"/>
              </a:ext>
            </a:extLst>
          </p:cNvPr>
          <p:cNvSpPr>
            <a:spLocks noGrp="1"/>
          </p:cNvSpPr>
          <p:nvPr>
            <p:ph type="body" orient="vert" idx="1"/>
          </p:nvPr>
        </p:nvSpPr>
        <p:spPr>
          <a:xfrm>
            <a:off x="457200" y="668049"/>
            <a:ext cx="6689098" cy="5508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DCFD860-3FBD-4FE7-A9FD-1D4A4D10AABF}"/>
              </a:ext>
            </a:extLst>
          </p:cNvPr>
          <p:cNvSpPr>
            <a:spLocks noGrp="1"/>
          </p:cNvSpPr>
          <p:nvPr>
            <p:ph type="dt" sz="half" idx="10"/>
          </p:nvPr>
        </p:nvSpPr>
        <p:spPr/>
        <p:txBody>
          <a:bodyPr/>
          <a:lstStyle/>
          <a:p>
            <a:fld id="{D208048B-57AF-4F53-BC84-8E0A1033FBEC}" type="datetimeFigureOut">
              <a:rPr lang="en-US" smtClean="0"/>
              <a:t>11/23/2021</a:t>
            </a:fld>
            <a:endParaRPr lang="en-US"/>
          </a:p>
        </p:txBody>
      </p:sp>
      <p:sp>
        <p:nvSpPr>
          <p:cNvPr id="5" name="Footer Placeholder 4">
            <a:extLst>
              <a:ext uri="{FF2B5EF4-FFF2-40B4-BE49-F238E27FC236}">
                <a16:creationId xmlns:a16="http://schemas.microsoft.com/office/drawing/2014/main" id="{560A367B-81B3-4BD3-9C95-18EC0710A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D8E54-346D-4D66-BF99-96DA43F80DF8}"/>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997530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0"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3"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Lst>
            </p:cNvPr>
            <p:cNvSpPr/>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Lst>
            </p:cNvPr>
            <p:cNvSpPr/>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Lst>
            </p:cNvPr>
            <p:cNvSpPr/>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7" name="Freeform: Shape 16">
              <a:extLst>
                <a:ext uri="{FF2B5EF4-FFF2-40B4-BE49-F238E27FC236}">
                  <a16:creationId xmlns:a16="http://schemas.microsoft.com/office/drawing/2014/main" id="{A985F09D-6969-44D0-B04F-4EDE0FEDAF63}"/>
                </a:ext>
              </a:extLst>
            </p:cNvPr>
            <p:cNvSpPr/>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8" name="Graphic 9">
              <a:extLst>
                <a:ext uri="{FF2B5EF4-FFF2-40B4-BE49-F238E27FC236}">
                  <a16:creationId xmlns:a16="http://schemas.microsoft.com/office/drawing/2014/main" id="{003913A0-A3C0-4ED8-8920-318068FBC46F}"/>
                </a:ext>
              </a:extLst>
            </p:cNvPr>
            <p:cNvSpPr/>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2"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13">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Placeholder 1">
            <a:extLst>
              <a:ext uri="{FF2B5EF4-FFF2-40B4-BE49-F238E27FC236}">
                <a16:creationId xmlns:a16="http://schemas.microsoft.com/office/drawing/2014/main" id="{093083B5-1505-44FE-894D-AA1AB6D60FCE}"/>
              </a:ext>
            </a:extLst>
          </p:cNvPr>
          <p:cNvSpPr>
            <a:spLocks noGrp="1"/>
          </p:cNvSpPr>
          <p:nvPr>
            <p:ph type="title"/>
          </p:nvPr>
        </p:nvSpPr>
        <p:spPr>
          <a:xfrm>
            <a:off x="457200" y="668049"/>
            <a:ext cx="7685037"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3F3930-F8C8-43B1-BC1A-6264F4ACB2E1}"/>
              </a:ext>
            </a:extLst>
          </p:cNvPr>
          <p:cNvSpPr>
            <a:spLocks noGrp="1"/>
          </p:cNvSpPr>
          <p:nvPr>
            <p:ph type="body" idx="1"/>
          </p:nvPr>
        </p:nvSpPr>
        <p:spPr>
          <a:xfrm>
            <a:off x="457200" y="2096713"/>
            <a:ext cx="7685037" cy="40802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9F4F2F7-3ECA-43D7-BFF3-FBB407AEAB46}"/>
              </a:ext>
            </a:extLst>
          </p:cNvPr>
          <p:cNvSpPr>
            <a:spLocks noGrp="1"/>
          </p:cNvSpPr>
          <p:nvPr>
            <p:ph type="dt" sz="half" idx="2"/>
          </p:nvPr>
        </p:nvSpPr>
        <p:spPr>
          <a:xfrm>
            <a:off x="457200" y="6356350"/>
            <a:ext cx="27432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fld id="{D208048B-57AF-4F53-BC84-8E0A1033FBEC}" type="datetimeFigureOut">
              <a:rPr lang="en-US" smtClean="0"/>
              <a:pPr/>
              <a:t>11/23/2021</a:t>
            </a:fld>
            <a:endParaRPr lang="en-US" dirty="0"/>
          </a:p>
        </p:txBody>
      </p:sp>
      <p:sp>
        <p:nvSpPr>
          <p:cNvPr id="5" name="Footer Placeholder 4">
            <a:extLst>
              <a:ext uri="{FF2B5EF4-FFF2-40B4-BE49-F238E27FC236}">
                <a16:creationId xmlns:a16="http://schemas.microsoft.com/office/drawing/2014/main" id="{1D3A193F-0B61-43DD-8E45-EFEAC43E3826}"/>
              </a:ext>
            </a:extLst>
          </p:cNvPr>
          <p:cNvSpPr>
            <a:spLocks noGrp="1"/>
          </p:cNvSpPr>
          <p:nvPr>
            <p:ph type="ftr" sz="quarter" idx="3"/>
          </p:nvPr>
        </p:nvSpPr>
        <p:spPr>
          <a:xfrm>
            <a:off x="457200" y="155448"/>
            <a:ext cx="41148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4625961-D3A8-4945-AEE4-EE1952DBDCAE}"/>
              </a:ext>
            </a:extLst>
          </p:cNvPr>
          <p:cNvSpPr>
            <a:spLocks noGrp="1"/>
          </p:cNvSpPr>
          <p:nvPr>
            <p:ph type="sldNum" sz="quarter" idx="4"/>
          </p:nvPr>
        </p:nvSpPr>
        <p:spPr>
          <a:xfrm>
            <a:off x="10954512" y="6355080"/>
            <a:ext cx="795528" cy="365760"/>
          </a:xfrm>
          <a:prstGeom prst="rect">
            <a:avLst/>
          </a:prstGeom>
        </p:spPr>
        <p:txBody>
          <a:bodyPr vert="horz" lIns="91440" tIns="45720" rIns="91440" bIns="45720" rtlCol="0" anchor="ctr"/>
          <a:lstStyle>
            <a:lvl1pPr algn="r">
              <a:defRPr sz="1000" spc="110" baseline="0">
                <a:solidFill>
                  <a:schemeClr val="tx1">
                    <a:tint val="75000"/>
                  </a:schemeClr>
                </a:solidFill>
              </a:defRPr>
            </a:lvl1pPr>
          </a:lstStyle>
          <a:p>
            <a:fld id="{BD8A8A1B-4E1E-43EF-8A39-7D4A3879B941}" type="slidenum">
              <a:rPr lang="en-US" smtClean="0"/>
              <a:pPr/>
              <a:t>‹#›</a:t>
            </a:fld>
            <a:endParaRPr lang="en-US" dirty="0"/>
          </a:p>
        </p:txBody>
      </p:sp>
    </p:spTree>
    <p:extLst>
      <p:ext uri="{BB962C8B-B14F-4D97-AF65-F5344CB8AC3E}">
        <p14:creationId xmlns:p14="http://schemas.microsoft.com/office/powerpoint/2010/main" val="2470941753"/>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2" r:id="rId6"/>
    <p:sldLayoutId id="2147483667" r:id="rId7"/>
    <p:sldLayoutId id="2147483663" r:id="rId8"/>
    <p:sldLayoutId id="2147483664" r:id="rId9"/>
    <p:sldLayoutId id="2147483665"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1" name="Background Fill">
            <a:extLst>
              <a:ext uri="{FF2B5EF4-FFF2-40B4-BE49-F238E27FC236}">
                <a16:creationId xmlns:a16="http://schemas.microsoft.com/office/drawing/2014/main" id="{A7971386-B2B0-4A38-8D3B-8CF23AAA6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73" name="Color Fill">
            <a:extLst>
              <a:ext uri="{FF2B5EF4-FFF2-40B4-BE49-F238E27FC236}">
                <a16:creationId xmlns:a16="http://schemas.microsoft.com/office/drawing/2014/main" id="{8BECD55C-E611-4BCD-B45E-BF01D6234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sp>
        <p:nvSpPr>
          <p:cNvPr id="75" name="Graphic 9">
            <a:extLst>
              <a:ext uri="{FF2B5EF4-FFF2-40B4-BE49-F238E27FC236}">
                <a16:creationId xmlns:a16="http://schemas.microsoft.com/office/drawing/2014/main" id="{1B8F0E52-7B96-44E2-BC48-F2D2BAC461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79" y="16681"/>
            <a:ext cx="6905281" cy="6827374"/>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endParaRPr lang="en-US" dirty="0"/>
          </a:p>
        </p:txBody>
      </p:sp>
      <p:sp>
        <p:nvSpPr>
          <p:cNvPr id="77" name="Texture">
            <a:extLst>
              <a:ext uri="{FF2B5EF4-FFF2-40B4-BE49-F238E27FC236}">
                <a16:creationId xmlns:a16="http://schemas.microsoft.com/office/drawing/2014/main" id="{0D29D77D-2D4E-4868-960B-BEDA724F5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7C369642-E136-4155-9B02-5040214FCE4B}"/>
              </a:ext>
            </a:extLst>
          </p:cNvPr>
          <p:cNvSpPr>
            <a:spLocks noGrp="1"/>
          </p:cNvSpPr>
          <p:nvPr>
            <p:ph type="ctrTitle"/>
          </p:nvPr>
        </p:nvSpPr>
        <p:spPr>
          <a:xfrm>
            <a:off x="457200" y="676656"/>
            <a:ext cx="4563482" cy="1337079"/>
          </a:xfrm>
        </p:spPr>
        <p:txBody>
          <a:bodyPr>
            <a:normAutofit fontScale="90000"/>
          </a:bodyPr>
          <a:lstStyle/>
          <a:p>
            <a:r>
              <a:rPr lang="tr-TR" dirty="0"/>
              <a:t>John </a:t>
            </a:r>
            <a:r>
              <a:rPr lang="tr-TR" dirty="0" err="1"/>
              <a:t>Milton</a:t>
            </a:r>
            <a:r>
              <a:rPr lang="tr-TR" dirty="0"/>
              <a:t> </a:t>
            </a:r>
            <a:br>
              <a:rPr lang="tr-TR" dirty="0"/>
            </a:br>
            <a:r>
              <a:rPr lang="tr-TR" dirty="0"/>
              <a:t>(</a:t>
            </a:r>
            <a:r>
              <a:rPr lang="tr-TR" sz="4000" dirty="0"/>
              <a:t>1608-1674</a:t>
            </a:r>
            <a:r>
              <a:rPr lang="tr-TR" dirty="0"/>
              <a:t>)</a:t>
            </a:r>
            <a:endParaRPr lang="en-GB" dirty="0"/>
          </a:p>
        </p:txBody>
      </p:sp>
      <p:sp>
        <p:nvSpPr>
          <p:cNvPr id="3" name="Subtitle 2">
            <a:extLst>
              <a:ext uri="{FF2B5EF4-FFF2-40B4-BE49-F238E27FC236}">
                <a16:creationId xmlns:a16="http://schemas.microsoft.com/office/drawing/2014/main" id="{9A8504B0-051B-4732-B73E-AAFB6152DEF5}"/>
              </a:ext>
            </a:extLst>
          </p:cNvPr>
          <p:cNvSpPr>
            <a:spLocks noGrp="1"/>
          </p:cNvSpPr>
          <p:nvPr>
            <p:ph type="subTitle" idx="1"/>
          </p:nvPr>
        </p:nvSpPr>
        <p:spPr>
          <a:xfrm>
            <a:off x="457200" y="2383604"/>
            <a:ext cx="4563482" cy="3772721"/>
          </a:xfrm>
        </p:spPr>
        <p:txBody>
          <a:bodyPr>
            <a:normAutofit fontScale="92500"/>
          </a:bodyPr>
          <a:lstStyle/>
          <a:p>
            <a:r>
              <a:rPr lang="en-US" dirty="0"/>
              <a:t>On the Morning of Christ's Nativity</a:t>
            </a:r>
          </a:p>
          <a:p>
            <a:r>
              <a:rPr lang="en-US" dirty="0"/>
              <a:t>On Shakespeare</a:t>
            </a:r>
          </a:p>
          <a:p>
            <a:r>
              <a:rPr lang="en-US" dirty="0" err="1"/>
              <a:t>L'Allegro</a:t>
            </a:r>
            <a:endParaRPr lang="en-US" dirty="0"/>
          </a:p>
          <a:p>
            <a:r>
              <a:rPr lang="en-US" dirty="0"/>
              <a:t>II </a:t>
            </a:r>
            <a:r>
              <a:rPr lang="en-US" dirty="0" err="1"/>
              <a:t>Penseroso</a:t>
            </a:r>
            <a:endParaRPr lang="en-US" dirty="0"/>
          </a:p>
          <a:p>
            <a:r>
              <a:rPr lang="en-US" dirty="0"/>
              <a:t>Lycidas</a:t>
            </a:r>
          </a:p>
          <a:p>
            <a:r>
              <a:rPr lang="en-US" dirty="0"/>
              <a:t>The Reason of Church Government Urged Against </a:t>
            </a:r>
            <a:r>
              <a:rPr lang="en-US" dirty="0" err="1"/>
              <a:t>Prelaty</a:t>
            </a:r>
            <a:endParaRPr lang="en-US" dirty="0"/>
          </a:p>
          <a:p>
            <a:r>
              <a:rPr lang="en-US" dirty="0" err="1"/>
              <a:t>Areopagitica</a:t>
            </a:r>
            <a:endParaRPr lang="en-US" dirty="0"/>
          </a:p>
          <a:p>
            <a:r>
              <a:rPr lang="tr-TR" dirty="0" err="1"/>
              <a:t>Sonnets</a:t>
            </a:r>
            <a:endParaRPr lang="en-GB" dirty="0"/>
          </a:p>
        </p:txBody>
      </p:sp>
      <p:pic>
        <p:nvPicPr>
          <p:cNvPr id="1026" name="Picture 2">
            <a:extLst>
              <a:ext uri="{FF2B5EF4-FFF2-40B4-BE49-F238E27FC236}">
                <a16:creationId xmlns:a16="http://schemas.microsoft.com/office/drawing/2014/main" id="{BF594B58-9FFE-4088-A534-D2CA63D614D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39155" y="424663"/>
            <a:ext cx="4281929" cy="5761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886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27868-CFDD-4CB0-95B7-69A47B5DE1DF}"/>
              </a:ext>
            </a:extLst>
          </p:cNvPr>
          <p:cNvSpPr>
            <a:spLocks noGrp="1"/>
          </p:cNvSpPr>
          <p:nvPr>
            <p:ph type="title"/>
          </p:nvPr>
        </p:nvSpPr>
        <p:spPr/>
        <p:txBody>
          <a:bodyPr/>
          <a:lstStyle/>
          <a:p>
            <a:r>
              <a:rPr lang="tr-TR" dirty="0"/>
              <a:t>Life</a:t>
            </a:r>
            <a:endParaRPr lang="en-GB" dirty="0"/>
          </a:p>
        </p:txBody>
      </p:sp>
      <p:sp>
        <p:nvSpPr>
          <p:cNvPr id="3" name="Content Placeholder 2">
            <a:extLst>
              <a:ext uri="{FF2B5EF4-FFF2-40B4-BE49-F238E27FC236}">
                <a16:creationId xmlns:a16="http://schemas.microsoft.com/office/drawing/2014/main" id="{0EAF2408-EBF8-425C-B2EC-F0904E83E90C}"/>
              </a:ext>
            </a:extLst>
          </p:cNvPr>
          <p:cNvSpPr>
            <a:spLocks noGrp="1"/>
          </p:cNvSpPr>
          <p:nvPr>
            <p:ph idx="1"/>
          </p:nvPr>
        </p:nvSpPr>
        <p:spPr/>
        <p:txBody>
          <a:bodyPr/>
          <a:lstStyle/>
          <a:p>
            <a:r>
              <a:rPr lang="tr-TR" dirty="0"/>
              <a:t>Son of a </a:t>
            </a:r>
            <a:r>
              <a:rPr lang="tr-TR" dirty="0" err="1"/>
              <a:t>wealthy</a:t>
            </a:r>
            <a:r>
              <a:rPr lang="tr-TR" dirty="0"/>
              <a:t> </a:t>
            </a:r>
            <a:r>
              <a:rPr lang="tr-TR" dirty="0" err="1"/>
              <a:t>scrivener</a:t>
            </a:r>
            <a:r>
              <a:rPr lang="tr-TR" dirty="0"/>
              <a:t>.</a:t>
            </a:r>
          </a:p>
          <a:p>
            <a:r>
              <a:rPr lang="tr-TR" dirty="0" err="1"/>
              <a:t>Educated</a:t>
            </a:r>
            <a:r>
              <a:rPr lang="tr-TR" dirty="0"/>
              <a:t> at St. </a:t>
            </a:r>
            <a:r>
              <a:rPr lang="tr-TR" dirty="0" err="1"/>
              <a:t>Paul’s</a:t>
            </a:r>
            <a:r>
              <a:rPr lang="tr-TR" dirty="0"/>
              <a:t> School </a:t>
            </a:r>
            <a:r>
              <a:rPr lang="tr-TR" dirty="0" err="1"/>
              <a:t>and</a:t>
            </a:r>
            <a:r>
              <a:rPr lang="tr-TR" dirty="0"/>
              <a:t> Cambridge</a:t>
            </a:r>
          </a:p>
          <a:p>
            <a:r>
              <a:rPr lang="tr-TR" dirty="0"/>
              <a:t>At Cambridge he </a:t>
            </a:r>
            <a:r>
              <a:rPr lang="tr-TR" dirty="0" err="1"/>
              <a:t>wrote</a:t>
            </a:r>
            <a:r>
              <a:rPr lang="tr-TR" dirty="0"/>
              <a:t> </a:t>
            </a:r>
            <a:r>
              <a:rPr lang="tr-TR" dirty="0" err="1"/>
              <a:t>poetry</a:t>
            </a:r>
            <a:r>
              <a:rPr lang="tr-TR" dirty="0"/>
              <a:t> in Latin </a:t>
            </a:r>
            <a:r>
              <a:rPr lang="tr-TR" dirty="0" err="1"/>
              <a:t>and</a:t>
            </a:r>
            <a:r>
              <a:rPr lang="tr-TR" dirty="0"/>
              <a:t> English</a:t>
            </a:r>
          </a:p>
          <a:p>
            <a:r>
              <a:rPr lang="tr-TR" dirty="0" err="1"/>
              <a:t>Planned</a:t>
            </a:r>
            <a:r>
              <a:rPr lang="tr-TR" dirty="0"/>
              <a:t> </a:t>
            </a:r>
            <a:r>
              <a:rPr lang="tr-TR" dirty="0" err="1"/>
              <a:t>to</a:t>
            </a:r>
            <a:r>
              <a:rPr lang="tr-TR" dirty="0"/>
              <a:t> </a:t>
            </a:r>
            <a:r>
              <a:rPr lang="tr-TR" dirty="0" err="1"/>
              <a:t>become</a:t>
            </a:r>
            <a:r>
              <a:rPr lang="tr-TR" dirty="0"/>
              <a:t> a </a:t>
            </a:r>
            <a:r>
              <a:rPr lang="tr-TR" dirty="0" err="1"/>
              <a:t>minister</a:t>
            </a:r>
            <a:r>
              <a:rPr lang="tr-TR" dirty="0"/>
              <a:t> in </a:t>
            </a:r>
            <a:r>
              <a:rPr lang="tr-TR" dirty="0" err="1"/>
              <a:t>the</a:t>
            </a:r>
            <a:r>
              <a:rPr lang="tr-TR" dirty="0"/>
              <a:t> </a:t>
            </a:r>
            <a:r>
              <a:rPr lang="tr-TR" dirty="0" err="1"/>
              <a:t>Church</a:t>
            </a:r>
            <a:r>
              <a:rPr lang="tr-TR" dirty="0"/>
              <a:t> but </a:t>
            </a:r>
            <a:r>
              <a:rPr lang="tr-TR" dirty="0" err="1"/>
              <a:t>later</a:t>
            </a:r>
            <a:r>
              <a:rPr lang="tr-TR" dirty="0"/>
              <a:t> </a:t>
            </a:r>
            <a:r>
              <a:rPr lang="tr-TR" dirty="0" err="1"/>
              <a:t>gave</a:t>
            </a:r>
            <a:r>
              <a:rPr lang="tr-TR" dirty="0"/>
              <a:t> </a:t>
            </a:r>
            <a:r>
              <a:rPr lang="tr-TR" dirty="0" err="1"/>
              <a:t>up</a:t>
            </a:r>
            <a:endParaRPr lang="tr-TR" dirty="0"/>
          </a:p>
          <a:p>
            <a:r>
              <a:rPr lang="tr-TR" dirty="0" err="1"/>
              <a:t>Lived</a:t>
            </a:r>
            <a:r>
              <a:rPr lang="tr-TR" dirty="0"/>
              <a:t> in his </a:t>
            </a:r>
            <a:r>
              <a:rPr lang="tr-TR" dirty="0" err="1"/>
              <a:t>father’s</a:t>
            </a:r>
            <a:r>
              <a:rPr lang="tr-TR" dirty="0"/>
              <a:t> </a:t>
            </a:r>
            <a:r>
              <a:rPr lang="tr-TR" dirty="0" err="1"/>
              <a:t>estate</a:t>
            </a:r>
            <a:r>
              <a:rPr lang="tr-TR" dirty="0"/>
              <a:t> </a:t>
            </a:r>
            <a:r>
              <a:rPr lang="tr-TR" dirty="0" err="1"/>
              <a:t>and</a:t>
            </a:r>
            <a:r>
              <a:rPr lang="tr-TR" dirty="0"/>
              <a:t> </a:t>
            </a:r>
            <a:r>
              <a:rPr lang="tr-TR" dirty="0" err="1"/>
              <a:t>devoted</a:t>
            </a:r>
            <a:r>
              <a:rPr lang="tr-TR" dirty="0"/>
              <a:t> </a:t>
            </a:r>
            <a:r>
              <a:rPr lang="tr-TR" dirty="0" err="1"/>
              <a:t>himself</a:t>
            </a:r>
            <a:r>
              <a:rPr lang="tr-TR" dirty="0"/>
              <a:t> </a:t>
            </a:r>
            <a:r>
              <a:rPr lang="tr-TR" dirty="0" err="1"/>
              <a:t>to</a:t>
            </a:r>
            <a:r>
              <a:rPr lang="tr-TR" dirty="0"/>
              <a:t> </a:t>
            </a:r>
            <a:r>
              <a:rPr lang="tr-TR" dirty="0" err="1"/>
              <a:t>studies</a:t>
            </a:r>
            <a:endParaRPr lang="tr-TR" dirty="0"/>
          </a:p>
          <a:p>
            <a:r>
              <a:rPr lang="tr-TR" dirty="0"/>
              <a:t>He </a:t>
            </a:r>
            <a:r>
              <a:rPr lang="tr-TR" dirty="0" err="1"/>
              <a:t>wrote</a:t>
            </a:r>
            <a:r>
              <a:rPr lang="tr-TR" dirty="0"/>
              <a:t> </a:t>
            </a:r>
            <a:r>
              <a:rPr lang="tr-TR" dirty="0" err="1"/>
              <a:t>masques</a:t>
            </a:r>
            <a:r>
              <a:rPr lang="tr-TR" dirty="0"/>
              <a:t> </a:t>
            </a:r>
            <a:r>
              <a:rPr lang="tr-TR" dirty="0" err="1"/>
              <a:t>named</a:t>
            </a:r>
            <a:r>
              <a:rPr lang="tr-TR" dirty="0"/>
              <a:t> </a:t>
            </a:r>
            <a:r>
              <a:rPr lang="tr-TR" dirty="0" err="1"/>
              <a:t>Comus</a:t>
            </a:r>
            <a:r>
              <a:rPr lang="tr-TR" dirty="0"/>
              <a:t> </a:t>
            </a:r>
            <a:r>
              <a:rPr lang="tr-TR" dirty="0" err="1"/>
              <a:t>and</a:t>
            </a:r>
            <a:r>
              <a:rPr lang="tr-TR" dirty="0"/>
              <a:t> </a:t>
            </a:r>
            <a:r>
              <a:rPr lang="tr-TR" dirty="0" err="1"/>
              <a:t>Lycidas</a:t>
            </a:r>
            <a:r>
              <a:rPr lang="tr-TR" dirty="0"/>
              <a:t>, </a:t>
            </a:r>
            <a:r>
              <a:rPr lang="tr-TR" dirty="0" err="1"/>
              <a:t>one</a:t>
            </a:r>
            <a:r>
              <a:rPr lang="tr-TR" dirty="0"/>
              <a:t> of his </a:t>
            </a:r>
            <a:r>
              <a:rPr lang="tr-TR" dirty="0" err="1"/>
              <a:t>best</a:t>
            </a:r>
            <a:r>
              <a:rPr lang="tr-TR" dirty="0"/>
              <a:t> </a:t>
            </a:r>
            <a:r>
              <a:rPr lang="tr-TR" dirty="0" err="1"/>
              <a:t>poems</a:t>
            </a:r>
            <a:r>
              <a:rPr lang="tr-TR" dirty="0"/>
              <a:t>, an </a:t>
            </a:r>
            <a:r>
              <a:rPr lang="tr-TR" dirty="0" err="1"/>
              <a:t>elegy</a:t>
            </a:r>
            <a:r>
              <a:rPr lang="tr-TR" dirty="0"/>
              <a:t> on </a:t>
            </a:r>
            <a:r>
              <a:rPr lang="tr-TR" dirty="0" err="1"/>
              <a:t>the</a:t>
            </a:r>
            <a:r>
              <a:rPr lang="tr-TR" dirty="0"/>
              <a:t> </a:t>
            </a:r>
            <a:r>
              <a:rPr lang="tr-TR" dirty="0" err="1"/>
              <a:t>death</a:t>
            </a:r>
            <a:r>
              <a:rPr lang="tr-TR" dirty="0"/>
              <a:t> of his </a:t>
            </a:r>
            <a:r>
              <a:rPr lang="tr-TR" dirty="0" err="1"/>
              <a:t>fellow</a:t>
            </a:r>
            <a:r>
              <a:rPr lang="tr-TR" dirty="0"/>
              <a:t> </a:t>
            </a:r>
            <a:r>
              <a:rPr lang="tr-TR" dirty="0" err="1"/>
              <a:t>friend</a:t>
            </a:r>
            <a:r>
              <a:rPr lang="tr-TR" dirty="0"/>
              <a:t> Edward </a:t>
            </a:r>
            <a:r>
              <a:rPr lang="tr-TR" dirty="0" err="1"/>
              <a:t>King</a:t>
            </a:r>
            <a:endParaRPr lang="tr-TR" dirty="0"/>
          </a:p>
          <a:p>
            <a:r>
              <a:rPr lang="tr-TR" dirty="0" err="1"/>
              <a:t>In</a:t>
            </a:r>
            <a:r>
              <a:rPr lang="tr-TR" dirty="0"/>
              <a:t> 1638 he </a:t>
            </a:r>
            <a:r>
              <a:rPr lang="tr-TR" dirty="0" err="1"/>
              <a:t>went</a:t>
            </a:r>
            <a:r>
              <a:rPr lang="tr-TR" dirty="0"/>
              <a:t> </a:t>
            </a:r>
            <a:r>
              <a:rPr lang="tr-TR" dirty="0" err="1"/>
              <a:t>to</a:t>
            </a:r>
            <a:r>
              <a:rPr lang="tr-TR" dirty="0"/>
              <a:t> </a:t>
            </a:r>
            <a:r>
              <a:rPr lang="tr-TR" dirty="0" err="1"/>
              <a:t>Italy</a:t>
            </a:r>
            <a:r>
              <a:rPr lang="tr-TR" dirty="0"/>
              <a:t>. </a:t>
            </a:r>
            <a:r>
              <a:rPr lang="tr-TR" dirty="0" err="1"/>
              <a:t>Travelled</a:t>
            </a:r>
            <a:r>
              <a:rPr lang="tr-TR" dirty="0"/>
              <a:t>, </a:t>
            </a:r>
            <a:r>
              <a:rPr lang="tr-TR" dirty="0" err="1"/>
              <a:t>studies</a:t>
            </a:r>
            <a:r>
              <a:rPr lang="tr-TR" dirty="0"/>
              <a:t> </a:t>
            </a:r>
            <a:r>
              <a:rPr lang="tr-TR" dirty="0" err="1"/>
              <a:t>and</a:t>
            </a:r>
            <a:r>
              <a:rPr lang="tr-TR" dirty="0"/>
              <a:t> met </a:t>
            </a:r>
            <a:r>
              <a:rPr lang="tr-TR" dirty="0" err="1"/>
              <a:t>many</a:t>
            </a:r>
            <a:r>
              <a:rPr lang="tr-TR" dirty="0"/>
              <a:t> </a:t>
            </a:r>
            <a:r>
              <a:rPr lang="tr-TR" dirty="0" err="1"/>
              <a:t>famous</a:t>
            </a:r>
            <a:r>
              <a:rPr lang="tr-TR" dirty="0"/>
              <a:t> </a:t>
            </a:r>
            <a:r>
              <a:rPr lang="tr-TR" dirty="0" err="1"/>
              <a:t>poeple</a:t>
            </a:r>
            <a:r>
              <a:rPr lang="tr-TR" dirty="0"/>
              <a:t> </a:t>
            </a:r>
            <a:r>
              <a:rPr lang="tr-TR" dirty="0" err="1"/>
              <a:t>there</a:t>
            </a:r>
            <a:r>
              <a:rPr lang="tr-TR" dirty="0"/>
              <a:t>.</a:t>
            </a:r>
          </a:p>
          <a:p>
            <a:r>
              <a:rPr lang="tr-TR" dirty="0"/>
              <a:t>He </a:t>
            </a:r>
            <a:r>
              <a:rPr lang="tr-TR" dirty="0" err="1"/>
              <a:t>supported</a:t>
            </a:r>
            <a:r>
              <a:rPr lang="tr-TR" dirty="0"/>
              <a:t> </a:t>
            </a:r>
            <a:r>
              <a:rPr lang="tr-TR" dirty="0" err="1"/>
              <a:t>Presbyterians</a:t>
            </a:r>
            <a:endParaRPr lang="tr-TR" dirty="0"/>
          </a:p>
          <a:p>
            <a:pPr lvl="1"/>
            <a:r>
              <a:rPr lang="tr-TR" dirty="0"/>
              <a:t>Of </a:t>
            </a:r>
            <a:r>
              <a:rPr lang="tr-TR" dirty="0" err="1"/>
              <a:t>Reformation</a:t>
            </a:r>
            <a:r>
              <a:rPr lang="tr-TR" dirty="0"/>
              <a:t> in </a:t>
            </a:r>
            <a:r>
              <a:rPr lang="tr-TR" dirty="0" err="1"/>
              <a:t>England</a:t>
            </a:r>
            <a:r>
              <a:rPr lang="tr-TR" dirty="0"/>
              <a:t> (1641)</a:t>
            </a:r>
          </a:p>
        </p:txBody>
      </p:sp>
    </p:spTree>
    <p:extLst>
      <p:ext uri="{BB962C8B-B14F-4D97-AF65-F5344CB8AC3E}">
        <p14:creationId xmlns:p14="http://schemas.microsoft.com/office/powerpoint/2010/main" val="1612227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4A2972-28CC-4B70-921E-A0510B70F3B5}"/>
              </a:ext>
            </a:extLst>
          </p:cNvPr>
          <p:cNvSpPr>
            <a:spLocks noGrp="1"/>
          </p:cNvSpPr>
          <p:nvPr>
            <p:ph idx="1"/>
          </p:nvPr>
        </p:nvSpPr>
        <p:spPr>
          <a:xfrm>
            <a:off x="457200" y="616449"/>
            <a:ext cx="7685037" cy="5560514"/>
          </a:xfrm>
        </p:spPr>
        <p:txBody>
          <a:bodyPr/>
          <a:lstStyle/>
          <a:p>
            <a:r>
              <a:rPr lang="tr-TR" dirty="0"/>
              <a:t>He </a:t>
            </a:r>
            <a:r>
              <a:rPr lang="tr-TR" dirty="0" err="1"/>
              <a:t>married</a:t>
            </a:r>
            <a:r>
              <a:rPr lang="tr-TR" dirty="0"/>
              <a:t> Mary </a:t>
            </a:r>
            <a:r>
              <a:rPr lang="tr-TR" dirty="0" err="1"/>
              <a:t>Powell</a:t>
            </a:r>
            <a:r>
              <a:rPr lang="tr-TR" dirty="0"/>
              <a:t> but </a:t>
            </a:r>
            <a:r>
              <a:rPr lang="tr-TR" dirty="0" err="1"/>
              <a:t>she</a:t>
            </a:r>
            <a:r>
              <a:rPr lang="tr-TR" dirty="0"/>
              <a:t> </a:t>
            </a:r>
            <a:r>
              <a:rPr lang="tr-TR" dirty="0" err="1"/>
              <a:t>left</a:t>
            </a:r>
            <a:r>
              <a:rPr lang="tr-TR" dirty="0"/>
              <a:t> </a:t>
            </a:r>
            <a:r>
              <a:rPr lang="tr-TR" dirty="0" err="1"/>
              <a:t>him</a:t>
            </a:r>
            <a:r>
              <a:rPr lang="tr-TR" dirty="0"/>
              <a:t>.</a:t>
            </a:r>
          </a:p>
          <a:p>
            <a:r>
              <a:rPr lang="tr-TR" dirty="0" err="1"/>
              <a:t>Disillusioned</a:t>
            </a:r>
            <a:r>
              <a:rPr lang="tr-TR" dirty="0"/>
              <a:t> </a:t>
            </a:r>
            <a:r>
              <a:rPr lang="tr-TR" dirty="0" err="1"/>
              <a:t>by</a:t>
            </a:r>
            <a:r>
              <a:rPr lang="tr-TR" dirty="0"/>
              <a:t> </a:t>
            </a:r>
            <a:r>
              <a:rPr lang="tr-TR" dirty="0" err="1"/>
              <a:t>this</a:t>
            </a:r>
            <a:r>
              <a:rPr lang="tr-TR" dirty="0"/>
              <a:t> </a:t>
            </a:r>
            <a:r>
              <a:rPr lang="tr-TR" dirty="0" err="1"/>
              <a:t>marriage</a:t>
            </a:r>
            <a:r>
              <a:rPr lang="tr-TR" dirty="0"/>
              <a:t> he </a:t>
            </a:r>
            <a:r>
              <a:rPr lang="tr-TR" dirty="0" err="1"/>
              <a:t>wrote</a:t>
            </a:r>
            <a:r>
              <a:rPr lang="tr-TR" dirty="0"/>
              <a:t> </a:t>
            </a:r>
            <a:r>
              <a:rPr lang="tr-TR" dirty="0" err="1"/>
              <a:t>pamphlets</a:t>
            </a:r>
            <a:r>
              <a:rPr lang="tr-TR" dirty="0"/>
              <a:t> on </a:t>
            </a:r>
            <a:r>
              <a:rPr lang="tr-TR" dirty="0" err="1"/>
              <a:t>divorce</a:t>
            </a:r>
            <a:endParaRPr lang="tr-TR" dirty="0"/>
          </a:p>
          <a:p>
            <a:r>
              <a:rPr lang="tr-TR" dirty="0" err="1"/>
              <a:t>Areopagitica</a:t>
            </a:r>
            <a:r>
              <a:rPr lang="tr-TR" dirty="0"/>
              <a:t> (1644), </a:t>
            </a:r>
            <a:r>
              <a:rPr lang="tr-TR" dirty="0" err="1"/>
              <a:t>freedom</a:t>
            </a:r>
            <a:r>
              <a:rPr lang="tr-TR" dirty="0"/>
              <a:t> of </a:t>
            </a:r>
            <a:r>
              <a:rPr lang="tr-TR" dirty="0" err="1"/>
              <a:t>speech</a:t>
            </a:r>
            <a:r>
              <a:rPr lang="tr-TR" dirty="0"/>
              <a:t>, </a:t>
            </a:r>
            <a:r>
              <a:rPr lang="tr-TR" dirty="0" err="1"/>
              <a:t>consorship</a:t>
            </a:r>
            <a:r>
              <a:rPr lang="tr-TR" dirty="0"/>
              <a:t> </a:t>
            </a:r>
            <a:r>
              <a:rPr lang="tr-TR" dirty="0" err="1"/>
              <a:t>by</a:t>
            </a:r>
            <a:r>
              <a:rPr lang="tr-TR" dirty="0"/>
              <a:t> </a:t>
            </a:r>
            <a:r>
              <a:rPr lang="tr-TR" dirty="0" err="1"/>
              <a:t>the</a:t>
            </a:r>
            <a:r>
              <a:rPr lang="tr-TR" dirty="0"/>
              <a:t> </a:t>
            </a:r>
            <a:r>
              <a:rPr lang="tr-TR" dirty="0" err="1"/>
              <a:t>parliament</a:t>
            </a:r>
            <a:endParaRPr lang="tr-TR" dirty="0"/>
          </a:p>
          <a:p>
            <a:r>
              <a:rPr lang="tr-TR" dirty="0" err="1"/>
              <a:t>In</a:t>
            </a:r>
            <a:r>
              <a:rPr lang="tr-TR" dirty="0"/>
              <a:t> time he </a:t>
            </a:r>
            <a:r>
              <a:rPr lang="tr-TR" dirty="0" err="1"/>
              <a:t>left</a:t>
            </a:r>
            <a:r>
              <a:rPr lang="tr-TR" dirty="0"/>
              <a:t> </a:t>
            </a:r>
            <a:r>
              <a:rPr lang="tr-TR" dirty="0" err="1"/>
              <a:t>the</a:t>
            </a:r>
            <a:r>
              <a:rPr lang="tr-TR" dirty="0"/>
              <a:t> </a:t>
            </a:r>
            <a:r>
              <a:rPr lang="tr-TR" dirty="0" err="1"/>
              <a:t>Presbyterian</a:t>
            </a:r>
            <a:r>
              <a:rPr lang="tr-TR" dirty="0"/>
              <a:t> </a:t>
            </a:r>
            <a:r>
              <a:rPr lang="tr-TR" dirty="0" err="1"/>
              <a:t>Church</a:t>
            </a:r>
            <a:r>
              <a:rPr lang="tr-TR" dirty="0"/>
              <a:t> </a:t>
            </a:r>
          </a:p>
          <a:p>
            <a:r>
              <a:rPr lang="tr-TR" i="1" dirty="0" err="1"/>
              <a:t>The</a:t>
            </a:r>
            <a:r>
              <a:rPr lang="tr-TR" i="1" dirty="0"/>
              <a:t> </a:t>
            </a:r>
            <a:r>
              <a:rPr lang="tr-TR" i="1" dirty="0" err="1"/>
              <a:t>Tenure</a:t>
            </a:r>
            <a:r>
              <a:rPr lang="tr-TR" i="1" dirty="0"/>
              <a:t> of Kings </a:t>
            </a:r>
            <a:r>
              <a:rPr lang="tr-TR" i="1" dirty="0" err="1"/>
              <a:t>and</a:t>
            </a:r>
            <a:r>
              <a:rPr lang="tr-TR" i="1" dirty="0"/>
              <a:t> </a:t>
            </a:r>
            <a:r>
              <a:rPr lang="tr-TR" i="1" dirty="0" err="1"/>
              <a:t>Magistrates</a:t>
            </a:r>
            <a:r>
              <a:rPr lang="tr-TR" i="1" dirty="0"/>
              <a:t> </a:t>
            </a:r>
            <a:r>
              <a:rPr lang="tr-TR" dirty="0"/>
              <a:t>1649</a:t>
            </a:r>
          </a:p>
          <a:p>
            <a:pPr lvl="1"/>
            <a:r>
              <a:rPr lang="tr-TR" dirty="0" err="1"/>
              <a:t>Supported</a:t>
            </a:r>
            <a:r>
              <a:rPr lang="tr-TR" dirty="0"/>
              <a:t> </a:t>
            </a:r>
            <a:r>
              <a:rPr lang="tr-TR" dirty="0" err="1"/>
              <a:t>the</a:t>
            </a:r>
            <a:r>
              <a:rPr lang="tr-TR" dirty="0"/>
              <a:t> </a:t>
            </a:r>
            <a:r>
              <a:rPr lang="tr-TR" dirty="0" err="1"/>
              <a:t>imprisonment</a:t>
            </a:r>
            <a:r>
              <a:rPr lang="tr-TR" dirty="0"/>
              <a:t> of Charles I</a:t>
            </a:r>
          </a:p>
          <a:p>
            <a:pPr lvl="1"/>
            <a:r>
              <a:rPr lang="tr-TR" dirty="0"/>
              <a:t>Cromwell </a:t>
            </a:r>
            <a:r>
              <a:rPr lang="tr-TR" dirty="0" err="1"/>
              <a:t>granted</a:t>
            </a:r>
            <a:r>
              <a:rPr lang="tr-TR" dirty="0"/>
              <a:t> </a:t>
            </a:r>
            <a:r>
              <a:rPr lang="tr-TR" dirty="0" err="1"/>
              <a:t>him</a:t>
            </a:r>
            <a:r>
              <a:rPr lang="tr-TR" dirty="0"/>
              <a:t> a </a:t>
            </a:r>
            <a:r>
              <a:rPr lang="tr-TR" dirty="0" err="1"/>
              <a:t>position</a:t>
            </a:r>
            <a:r>
              <a:rPr lang="tr-TR" dirty="0"/>
              <a:t> in </a:t>
            </a:r>
            <a:r>
              <a:rPr lang="tr-TR" dirty="0" err="1"/>
              <a:t>the</a:t>
            </a:r>
            <a:r>
              <a:rPr lang="tr-TR" dirty="0"/>
              <a:t> </a:t>
            </a:r>
            <a:r>
              <a:rPr lang="tr-TR" dirty="0" err="1"/>
              <a:t>Parliament</a:t>
            </a:r>
            <a:endParaRPr lang="tr-TR" dirty="0"/>
          </a:p>
          <a:p>
            <a:pPr lvl="1"/>
            <a:r>
              <a:rPr lang="tr-TR" dirty="0"/>
              <a:t>Latin </a:t>
            </a:r>
            <a:r>
              <a:rPr lang="tr-TR" dirty="0" err="1"/>
              <a:t>secretary</a:t>
            </a:r>
            <a:r>
              <a:rPr lang="tr-TR" dirty="0"/>
              <a:t> </a:t>
            </a:r>
            <a:r>
              <a:rPr lang="tr-TR" dirty="0" err="1"/>
              <a:t>for</a:t>
            </a:r>
            <a:r>
              <a:rPr lang="tr-TR" dirty="0"/>
              <a:t> </a:t>
            </a:r>
            <a:r>
              <a:rPr lang="tr-TR" dirty="0" err="1"/>
              <a:t>foreign</a:t>
            </a:r>
            <a:r>
              <a:rPr lang="tr-TR" dirty="0"/>
              <a:t> </a:t>
            </a:r>
            <a:r>
              <a:rPr lang="tr-TR" dirty="0" err="1"/>
              <a:t>affairs</a:t>
            </a:r>
            <a:endParaRPr lang="tr-TR" dirty="0"/>
          </a:p>
          <a:p>
            <a:pPr lvl="1"/>
            <a:r>
              <a:rPr lang="tr-TR" i="1" dirty="0" err="1"/>
              <a:t>Eikonoklastes</a:t>
            </a:r>
            <a:r>
              <a:rPr lang="tr-TR" i="1" dirty="0"/>
              <a:t> 1649</a:t>
            </a:r>
          </a:p>
          <a:p>
            <a:pPr lvl="1"/>
            <a:r>
              <a:rPr lang="tr-TR" i="1" dirty="0"/>
              <a:t>First </a:t>
            </a:r>
            <a:r>
              <a:rPr lang="tr-TR" i="1" dirty="0" err="1"/>
              <a:t>Defence</a:t>
            </a:r>
            <a:r>
              <a:rPr lang="tr-TR" i="1" dirty="0"/>
              <a:t> of </a:t>
            </a:r>
            <a:r>
              <a:rPr lang="tr-TR" i="1" dirty="0" err="1"/>
              <a:t>the</a:t>
            </a:r>
            <a:r>
              <a:rPr lang="tr-TR" i="1" dirty="0"/>
              <a:t> English People 1651</a:t>
            </a:r>
          </a:p>
          <a:p>
            <a:pPr lvl="1"/>
            <a:r>
              <a:rPr lang="tr-TR" i="1" dirty="0"/>
              <a:t>Second </a:t>
            </a:r>
            <a:r>
              <a:rPr lang="tr-TR" i="1" dirty="0" err="1"/>
              <a:t>Defence</a:t>
            </a:r>
            <a:r>
              <a:rPr lang="tr-TR" i="1" dirty="0"/>
              <a:t> of </a:t>
            </a:r>
            <a:r>
              <a:rPr lang="tr-TR" i="1" dirty="0" err="1"/>
              <a:t>the</a:t>
            </a:r>
            <a:r>
              <a:rPr lang="tr-TR" i="1" dirty="0"/>
              <a:t> English People 1654</a:t>
            </a:r>
          </a:p>
          <a:p>
            <a:pPr lvl="1"/>
            <a:r>
              <a:rPr lang="tr-TR" i="1" dirty="0" err="1"/>
              <a:t>Defence</a:t>
            </a:r>
            <a:r>
              <a:rPr lang="tr-TR" i="1" dirty="0"/>
              <a:t> of </a:t>
            </a:r>
            <a:r>
              <a:rPr lang="tr-TR" i="1" dirty="0" err="1"/>
              <a:t>Himself</a:t>
            </a:r>
            <a:r>
              <a:rPr lang="tr-TR" i="1" dirty="0"/>
              <a:t> 1655</a:t>
            </a:r>
          </a:p>
          <a:p>
            <a:r>
              <a:rPr lang="tr-TR" dirty="0" err="1"/>
              <a:t>Because</a:t>
            </a:r>
            <a:r>
              <a:rPr lang="tr-TR" dirty="0"/>
              <a:t> of </a:t>
            </a:r>
            <a:r>
              <a:rPr lang="tr-TR" dirty="0" err="1"/>
              <a:t>heavy</a:t>
            </a:r>
            <a:r>
              <a:rPr lang="tr-TR" dirty="0"/>
              <a:t> </a:t>
            </a:r>
            <a:r>
              <a:rPr lang="tr-TR" dirty="0" err="1"/>
              <a:t>office</a:t>
            </a:r>
            <a:r>
              <a:rPr lang="tr-TR" dirty="0"/>
              <a:t> </a:t>
            </a:r>
            <a:r>
              <a:rPr lang="tr-TR" dirty="0" err="1"/>
              <a:t>work</a:t>
            </a:r>
            <a:r>
              <a:rPr lang="tr-TR" dirty="0"/>
              <a:t> </a:t>
            </a:r>
            <a:r>
              <a:rPr lang="tr-TR" dirty="0" err="1"/>
              <a:t>and</a:t>
            </a:r>
            <a:r>
              <a:rPr lang="tr-TR" dirty="0"/>
              <a:t> </a:t>
            </a:r>
            <a:r>
              <a:rPr lang="tr-TR" dirty="0" err="1"/>
              <a:t>pamphleteering</a:t>
            </a:r>
            <a:r>
              <a:rPr lang="tr-TR" dirty="0"/>
              <a:t> he </a:t>
            </a:r>
            <a:r>
              <a:rPr lang="tr-TR" dirty="0" err="1"/>
              <a:t>became</a:t>
            </a:r>
            <a:r>
              <a:rPr lang="tr-TR" dirty="0"/>
              <a:t> </a:t>
            </a:r>
            <a:r>
              <a:rPr lang="tr-TR" dirty="0" err="1"/>
              <a:t>totally</a:t>
            </a:r>
            <a:r>
              <a:rPr lang="tr-TR" dirty="0"/>
              <a:t> </a:t>
            </a:r>
            <a:r>
              <a:rPr lang="tr-TR" dirty="0" err="1"/>
              <a:t>blind</a:t>
            </a:r>
            <a:r>
              <a:rPr lang="tr-TR" dirty="0"/>
              <a:t>. He </a:t>
            </a:r>
            <a:r>
              <a:rPr lang="tr-TR" dirty="0" err="1"/>
              <a:t>used</a:t>
            </a:r>
            <a:r>
              <a:rPr lang="tr-TR" dirty="0"/>
              <a:t> </a:t>
            </a:r>
            <a:r>
              <a:rPr lang="tr-TR" dirty="0" err="1"/>
              <a:t>secretaries</a:t>
            </a:r>
            <a:r>
              <a:rPr lang="tr-TR" dirty="0"/>
              <a:t> </a:t>
            </a:r>
            <a:r>
              <a:rPr lang="tr-TR" dirty="0" err="1"/>
              <a:t>to</a:t>
            </a:r>
            <a:r>
              <a:rPr lang="tr-TR" dirty="0"/>
              <a:t> </a:t>
            </a:r>
            <a:r>
              <a:rPr lang="tr-TR" dirty="0" err="1"/>
              <a:t>continue</a:t>
            </a:r>
            <a:r>
              <a:rPr lang="tr-TR" dirty="0"/>
              <a:t> </a:t>
            </a:r>
            <a:r>
              <a:rPr lang="tr-TR" dirty="0" err="1"/>
              <a:t>work</a:t>
            </a:r>
            <a:r>
              <a:rPr lang="tr-TR" dirty="0"/>
              <a:t>.</a:t>
            </a:r>
          </a:p>
          <a:p>
            <a:endParaRPr lang="en-GB" dirty="0"/>
          </a:p>
        </p:txBody>
      </p:sp>
    </p:spTree>
    <p:extLst>
      <p:ext uri="{BB962C8B-B14F-4D97-AF65-F5344CB8AC3E}">
        <p14:creationId xmlns:p14="http://schemas.microsoft.com/office/powerpoint/2010/main" val="3755875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16513E-A27D-4763-9A79-20E62F958965}"/>
              </a:ext>
            </a:extLst>
          </p:cNvPr>
          <p:cNvSpPr>
            <a:spLocks noGrp="1"/>
          </p:cNvSpPr>
          <p:nvPr>
            <p:ph idx="1"/>
          </p:nvPr>
        </p:nvSpPr>
        <p:spPr>
          <a:xfrm>
            <a:off x="457200" y="595901"/>
            <a:ext cx="7685037" cy="5581062"/>
          </a:xfrm>
        </p:spPr>
        <p:txBody>
          <a:bodyPr>
            <a:normAutofit fontScale="92500" lnSpcReduction="10000"/>
          </a:bodyPr>
          <a:lstStyle/>
          <a:p>
            <a:r>
              <a:rPr lang="tr-TR" dirty="0"/>
              <a:t>Mary </a:t>
            </a:r>
            <a:r>
              <a:rPr lang="tr-TR" dirty="0" err="1"/>
              <a:t>Powell</a:t>
            </a:r>
            <a:r>
              <a:rPr lang="tr-TR" dirty="0"/>
              <a:t> </a:t>
            </a:r>
            <a:r>
              <a:rPr lang="tr-TR" dirty="0" err="1"/>
              <a:t>remarried</a:t>
            </a:r>
            <a:r>
              <a:rPr lang="tr-TR" dirty="0"/>
              <a:t> </a:t>
            </a:r>
            <a:r>
              <a:rPr lang="tr-TR" dirty="0" err="1"/>
              <a:t>him</a:t>
            </a:r>
            <a:r>
              <a:rPr lang="tr-TR" dirty="0"/>
              <a:t>. </a:t>
            </a:r>
            <a:r>
              <a:rPr lang="tr-TR" dirty="0" err="1"/>
              <a:t>They</a:t>
            </a:r>
            <a:r>
              <a:rPr lang="tr-TR" dirty="0"/>
              <a:t> had </a:t>
            </a:r>
            <a:r>
              <a:rPr lang="tr-TR" dirty="0" err="1"/>
              <a:t>three</a:t>
            </a:r>
            <a:r>
              <a:rPr lang="tr-TR" dirty="0"/>
              <a:t> </a:t>
            </a:r>
            <a:r>
              <a:rPr lang="tr-TR" dirty="0" err="1"/>
              <a:t>daughters</a:t>
            </a:r>
            <a:r>
              <a:rPr lang="tr-TR" dirty="0"/>
              <a:t>. </a:t>
            </a:r>
            <a:r>
              <a:rPr lang="tr-TR" dirty="0" err="1"/>
              <a:t>Married</a:t>
            </a:r>
            <a:r>
              <a:rPr lang="tr-TR" dirty="0"/>
              <a:t> </a:t>
            </a:r>
            <a:r>
              <a:rPr lang="tr-TR" dirty="0" err="1"/>
              <a:t>two</a:t>
            </a:r>
            <a:r>
              <a:rPr lang="tr-TR" dirty="0"/>
              <a:t> </a:t>
            </a:r>
            <a:r>
              <a:rPr lang="tr-TR" dirty="0" err="1"/>
              <a:t>more</a:t>
            </a:r>
            <a:r>
              <a:rPr lang="tr-TR" dirty="0"/>
              <a:t> </a:t>
            </a:r>
            <a:r>
              <a:rPr lang="tr-TR" dirty="0" err="1"/>
              <a:t>times</a:t>
            </a:r>
            <a:endParaRPr lang="tr-TR" dirty="0"/>
          </a:p>
          <a:p>
            <a:r>
              <a:rPr lang="tr-TR" dirty="0" err="1"/>
              <a:t>After</a:t>
            </a:r>
            <a:r>
              <a:rPr lang="tr-TR" dirty="0"/>
              <a:t> </a:t>
            </a:r>
            <a:r>
              <a:rPr lang="tr-TR" dirty="0" err="1"/>
              <a:t>Restoration</a:t>
            </a:r>
            <a:r>
              <a:rPr lang="tr-TR" dirty="0"/>
              <a:t> he had </a:t>
            </a:r>
            <a:r>
              <a:rPr lang="tr-TR" dirty="0" err="1"/>
              <a:t>to</a:t>
            </a:r>
            <a:r>
              <a:rPr lang="tr-TR" dirty="0"/>
              <a:t> </a:t>
            </a:r>
            <a:r>
              <a:rPr lang="tr-TR" dirty="0" err="1"/>
              <a:t>hide</a:t>
            </a:r>
            <a:r>
              <a:rPr lang="tr-TR" dirty="0"/>
              <a:t> </a:t>
            </a:r>
            <a:r>
              <a:rPr lang="tr-TR" dirty="0" err="1"/>
              <a:t>for</a:t>
            </a:r>
            <a:r>
              <a:rPr lang="tr-TR" dirty="0"/>
              <a:t> a </a:t>
            </a:r>
            <a:r>
              <a:rPr lang="tr-TR" dirty="0" err="1"/>
              <a:t>while</a:t>
            </a:r>
            <a:r>
              <a:rPr lang="tr-TR" dirty="0"/>
              <a:t>. His </a:t>
            </a:r>
            <a:r>
              <a:rPr lang="tr-TR" dirty="0" err="1"/>
              <a:t>books</a:t>
            </a:r>
            <a:r>
              <a:rPr lang="tr-TR" dirty="0"/>
              <a:t> </a:t>
            </a:r>
            <a:r>
              <a:rPr lang="tr-TR" dirty="0" err="1"/>
              <a:t>were</a:t>
            </a:r>
            <a:r>
              <a:rPr lang="tr-TR" dirty="0"/>
              <a:t> </a:t>
            </a:r>
            <a:r>
              <a:rPr lang="tr-TR" dirty="0" err="1"/>
              <a:t>burned</a:t>
            </a:r>
            <a:r>
              <a:rPr lang="tr-TR" dirty="0"/>
              <a:t> </a:t>
            </a:r>
            <a:r>
              <a:rPr lang="tr-TR" dirty="0" err="1"/>
              <a:t>because</a:t>
            </a:r>
            <a:r>
              <a:rPr lang="tr-TR" dirty="0"/>
              <a:t> of </a:t>
            </a:r>
            <a:r>
              <a:rPr lang="tr-TR" dirty="0" err="1"/>
              <a:t>Commonweath</a:t>
            </a:r>
            <a:r>
              <a:rPr lang="tr-TR" dirty="0"/>
              <a:t> </a:t>
            </a:r>
            <a:r>
              <a:rPr lang="tr-TR" dirty="0" err="1"/>
              <a:t>support</a:t>
            </a:r>
            <a:r>
              <a:rPr lang="tr-TR" dirty="0"/>
              <a:t>.</a:t>
            </a:r>
          </a:p>
          <a:p>
            <a:endParaRPr lang="tr-TR" dirty="0"/>
          </a:p>
          <a:p>
            <a:r>
              <a:rPr lang="tr-TR" dirty="0"/>
              <a:t>WORKS</a:t>
            </a:r>
          </a:p>
          <a:p>
            <a:r>
              <a:rPr lang="tr-TR" dirty="0" err="1"/>
              <a:t>Milton</a:t>
            </a:r>
            <a:r>
              <a:rPr lang="tr-TR" dirty="0"/>
              <a:t> </a:t>
            </a:r>
            <a:r>
              <a:rPr lang="tr-TR" dirty="0" err="1"/>
              <a:t>wrote</a:t>
            </a:r>
            <a:r>
              <a:rPr lang="tr-TR" dirty="0"/>
              <a:t> </a:t>
            </a:r>
            <a:r>
              <a:rPr lang="tr-TR" dirty="0" err="1"/>
              <a:t>masterful</a:t>
            </a:r>
            <a:r>
              <a:rPr lang="tr-TR" dirty="0"/>
              <a:t> </a:t>
            </a:r>
            <a:r>
              <a:rPr lang="tr-TR" dirty="0" err="1"/>
              <a:t>long</a:t>
            </a:r>
            <a:r>
              <a:rPr lang="tr-TR" dirty="0"/>
              <a:t> </a:t>
            </a:r>
            <a:r>
              <a:rPr lang="tr-TR" dirty="0" err="1"/>
              <a:t>poems</a:t>
            </a:r>
            <a:endParaRPr lang="tr-TR" dirty="0"/>
          </a:p>
          <a:p>
            <a:r>
              <a:rPr lang="tr-TR" dirty="0" err="1"/>
              <a:t>Wrote</a:t>
            </a:r>
            <a:r>
              <a:rPr lang="tr-TR" dirty="0"/>
              <a:t> in </a:t>
            </a:r>
            <a:r>
              <a:rPr lang="tr-TR" dirty="0" err="1"/>
              <a:t>all</a:t>
            </a:r>
            <a:r>
              <a:rPr lang="tr-TR" dirty="0"/>
              <a:t> </a:t>
            </a:r>
            <a:r>
              <a:rPr lang="tr-TR" dirty="0" err="1"/>
              <a:t>genres</a:t>
            </a:r>
            <a:r>
              <a:rPr lang="tr-TR" dirty="0"/>
              <a:t> at </a:t>
            </a:r>
            <a:r>
              <a:rPr lang="tr-TR" dirty="0" err="1"/>
              <a:t>the</a:t>
            </a:r>
            <a:r>
              <a:rPr lang="tr-TR" dirty="0"/>
              <a:t> time</a:t>
            </a:r>
          </a:p>
          <a:p>
            <a:r>
              <a:rPr lang="tr-TR" dirty="0"/>
              <a:t>He had a </a:t>
            </a:r>
            <a:r>
              <a:rPr lang="tr-TR" dirty="0" err="1"/>
              <a:t>firm</a:t>
            </a:r>
            <a:r>
              <a:rPr lang="tr-TR" dirty="0"/>
              <a:t> </a:t>
            </a:r>
            <a:r>
              <a:rPr lang="tr-TR" dirty="0" err="1"/>
              <a:t>poetic</a:t>
            </a:r>
            <a:r>
              <a:rPr lang="tr-TR" dirty="0"/>
              <a:t> </a:t>
            </a:r>
            <a:r>
              <a:rPr lang="tr-TR" dirty="0" err="1"/>
              <a:t>foundation</a:t>
            </a:r>
            <a:r>
              <a:rPr lang="tr-TR" dirty="0"/>
              <a:t> </a:t>
            </a:r>
            <a:r>
              <a:rPr lang="tr-TR" dirty="0" err="1"/>
              <a:t>through</a:t>
            </a:r>
            <a:r>
              <a:rPr lang="tr-TR" dirty="0"/>
              <a:t> his </a:t>
            </a:r>
            <a:r>
              <a:rPr lang="tr-TR" dirty="0" err="1"/>
              <a:t>intense</a:t>
            </a:r>
            <a:r>
              <a:rPr lang="tr-TR" dirty="0"/>
              <a:t> </a:t>
            </a:r>
            <a:r>
              <a:rPr lang="tr-TR" dirty="0" err="1"/>
              <a:t>study</a:t>
            </a:r>
            <a:r>
              <a:rPr lang="tr-TR" dirty="0"/>
              <a:t> of </a:t>
            </a:r>
            <a:r>
              <a:rPr lang="tr-TR" dirty="0" err="1"/>
              <a:t>languages</a:t>
            </a:r>
            <a:r>
              <a:rPr lang="tr-TR" dirty="0"/>
              <a:t>, </a:t>
            </a:r>
            <a:r>
              <a:rPr lang="tr-TR" dirty="0" err="1"/>
              <a:t>philosophy</a:t>
            </a:r>
            <a:r>
              <a:rPr lang="tr-TR" dirty="0"/>
              <a:t> </a:t>
            </a:r>
            <a:r>
              <a:rPr lang="tr-TR" dirty="0" err="1"/>
              <a:t>and</a:t>
            </a:r>
            <a:r>
              <a:rPr lang="tr-TR" dirty="0"/>
              <a:t> </a:t>
            </a:r>
            <a:r>
              <a:rPr lang="tr-TR" dirty="0" err="1"/>
              <a:t>politics</a:t>
            </a:r>
            <a:r>
              <a:rPr lang="tr-TR" dirty="0"/>
              <a:t> </a:t>
            </a:r>
            <a:r>
              <a:rPr lang="tr-TR" dirty="0" err="1"/>
              <a:t>fused</a:t>
            </a:r>
            <a:r>
              <a:rPr lang="tr-TR" dirty="0"/>
              <a:t> </a:t>
            </a:r>
            <a:r>
              <a:rPr lang="tr-TR" dirty="0" err="1"/>
              <a:t>with</a:t>
            </a:r>
            <a:r>
              <a:rPr lang="tr-TR" dirty="0"/>
              <a:t> </a:t>
            </a:r>
            <a:r>
              <a:rPr lang="tr-TR" dirty="0" err="1"/>
              <a:t>uncanny</a:t>
            </a:r>
            <a:r>
              <a:rPr lang="tr-TR" dirty="0"/>
              <a:t> </a:t>
            </a:r>
            <a:r>
              <a:rPr lang="tr-TR" dirty="0" err="1"/>
              <a:t>tone</a:t>
            </a:r>
            <a:r>
              <a:rPr lang="tr-TR" dirty="0"/>
              <a:t> </a:t>
            </a:r>
            <a:r>
              <a:rPr lang="tr-TR" dirty="0" err="1"/>
              <a:t>and</a:t>
            </a:r>
            <a:r>
              <a:rPr lang="tr-TR" dirty="0"/>
              <a:t> </a:t>
            </a:r>
            <a:r>
              <a:rPr lang="tr-TR" dirty="0" err="1"/>
              <a:t>diction</a:t>
            </a:r>
            <a:r>
              <a:rPr lang="tr-TR" dirty="0"/>
              <a:t>.</a:t>
            </a:r>
          </a:p>
          <a:p>
            <a:r>
              <a:rPr lang="tr-TR" dirty="0"/>
              <a:t>His </a:t>
            </a:r>
            <a:r>
              <a:rPr lang="tr-TR" dirty="0" err="1"/>
              <a:t>faith</a:t>
            </a:r>
            <a:r>
              <a:rPr lang="tr-TR" dirty="0"/>
              <a:t> in </a:t>
            </a:r>
            <a:r>
              <a:rPr lang="tr-TR" dirty="0" err="1"/>
              <a:t>God</a:t>
            </a:r>
            <a:r>
              <a:rPr lang="tr-TR" dirty="0"/>
              <a:t> </a:t>
            </a:r>
            <a:r>
              <a:rPr lang="tr-TR" dirty="0" err="1"/>
              <a:t>was</a:t>
            </a:r>
            <a:r>
              <a:rPr lang="tr-TR" dirty="0"/>
              <a:t> </a:t>
            </a:r>
            <a:r>
              <a:rPr lang="tr-TR" dirty="0" err="1"/>
              <a:t>prominent</a:t>
            </a:r>
            <a:r>
              <a:rPr lang="tr-TR" dirty="0"/>
              <a:t> in </a:t>
            </a:r>
            <a:r>
              <a:rPr lang="tr-TR" dirty="0" err="1"/>
              <a:t>those</a:t>
            </a:r>
            <a:r>
              <a:rPr lang="tr-TR" dirty="0"/>
              <a:t> </a:t>
            </a:r>
            <a:r>
              <a:rPr lang="tr-TR" dirty="0" err="1"/>
              <a:t>works</a:t>
            </a:r>
            <a:r>
              <a:rPr lang="tr-TR" dirty="0"/>
              <a:t>.</a:t>
            </a:r>
          </a:p>
          <a:p>
            <a:r>
              <a:rPr lang="tr-TR" sz="2400" b="1" u="sng" dirty="0"/>
              <a:t>He </a:t>
            </a:r>
            <a:r>
              <a:rPr lang="tr-TR" sz="2400" b="1" u="sng" dirty="0" err="1"/>
              <a:t>believed</a:t>
            </a:r>
            <a:r>
              <a:rPr lang="tr-TR" sz="2400" b="1" u="sng" dirty="0"/>
              <a:t> </a:t>
            </a:r>
            <a:r>
              <a:rPr lang="tr-TR" sz="2400" b="1" u="sng" dirty="0" err="1"/>
              <a:t>that</a:t>
            </a:r>
            <a:r>
              <a:rPr lang="tr-TR" sz="2400" b="1" u="sng" dirty="0"/>
              <a:t> </a:t>
            </a:r>
            <a:r>
              <a:rPr lang="tr-TR" sz="2400" b="1" u="sng" dirty="0" err="1"/>
              <a:t>poetry</a:t>
            </a:r>
            <a:r>
              <a:rPr lang="tr-TR" sz="2400" b="1" u="sng" dirty="0"/>
              <a:t> </a:t>
            </a:r>
            <a:r>
              <a:rPr lang="tr-TR" sz="2400" b="1" u="sng" dirty="0" err="1"/>
              <a:t>served</a:t>
            </a:r>
            <a:r>
              <a:rPr lang="tr-TR" sz="2400" b="1" u="sng" dirty="0"/>
              <a:t> a </a:t>
            </a:r>
            <a:r>
              <a:rPr lang="tr-TR" sz="2400" b="1" u="sng" dirty="0" err="1"/>
              <a:t>social</a:t>
            </a:r>
            <a:r>
              <a:rPr lang="tr-TR" sz="2400" b="1" u="sng" dirty="0"/>
              <a:t>, </a:t>
            </a:r>
            <a:r>
              <a:rPr lang="tr-TR" sz="2400" b="1" u="sng" dirty="0" err="1"/>
              <a:t>philosophical</a:t>
            </a:r>
            <a:r>
              <a:rPr lang="tr-TR" sz="2400" b="1" u="sng" dirty="0"/>
              <a:t>, </a:t>
            </a:r>
            <a:r>
              <a:rPr lang="tr-TR" sz="2400" b="1" u="sng" dirty="0" err="1"/>
              <a:t>and</a:t>
            </a:r>
            <a:r>
              <a:rPr lang="tr-TR" sz="2400" b="1" u="sng" dirty="0"/>
              <a:t> </a:t>
            </a:r>
            <a:r>
              <a:rPr lang="tr-TR" sz="2400" b="1" u="sng" dirty="0" err="1"/>
              <a:t>religious</a:t>
            </a:r>
            <a:r>
              <a:rPr lang="tr-TR" sz="2400" b="1" u="sng" dirty="0"/>
              <a:t> </a:t>
            </a:r>
            <a:r>
              <a:rPr lang="tr-TR" sz="2400" b="1" u="sng" dirty="0" err="1"/>
              <a:t>purpose</a:t>
            </a:r>
            <a:r>
              <a:rPr lang="tr-TR" sz="2400" b="1" u="sng" dirty="0"/>
              <a:t>.</a:t>
            </a:r>
          </a:p>
          <a:p>
            <a:r>
              <a:rPr lang="tr-TR" sz="2400" b="1" u="sng" dirty="0"/>
              <a:t>He </a:t>
            </a:r>
            <a:r>
              <a:rPr lang="tr-TR" sz="2400" b="1" u="sng" dirty="0" err="1"/>
              <a:t>thought</a:t>
            </a:r>
            <a:r>
              <a:rPr lang="tr-TR" sz="2400" b="1" u="sng" dirty="0"/>
              <a:t> </a:t>
            </a:r>
            <a:r>
              <a:rPr lang="tr-TR" sz="2400" b="1" u="sng" dirty="0" err="1"/>
              <a:t>that</a:t>
            </a:r>
            <a:r>
              <a:rPr lang="tr-TR" sz="2400" b="1" u="sng" dirty="0"/>
              <a:t> </a:t>
            </a:r>
            <a:r>
              <a:rPr lang="tr-TR" sz="2400" b="1" u="sng" dirty="0" err="1"/>
              <a:t>poetry</a:t>
            </a:r>
            <a:r>
              <a:rPr lang="tr-TR" sz="2400" b="1" u="sng" dirty="0"/>
              <a:t> </a:t>
            </a:r>
            <a:r>
              <a:rPr lang="tr-TR" sz="2400" b="1" u="sng" dirty="0" err="1"/>
              <a:t>should</a:t>
            </a:r>
            <a:r>
              <a:rPr lang="tr-TR" sz="2400" b="1" u="sng" dirty="0"/>
              <a:t> </a:t>
            </a:r>
            <a:r>
              <a:rPr lang="tr-TR" sz="2400" b="1" u="sng" dirty="0" err="1"/>
              <a:t>glorify</a:t>
            </a:r>
            <a:r>
              <a:rPr lang="tr-TR" sz="2400" b="1" u="sng" dirty="0"/>
              <a:t> </a:t>
            </a:r>
            <a:r>
              <a:rPr lang="tr-TR" sz="2400" b="1" u="sng" dirty="0" err="1"/>
              <a:t>God</a:t>
            </a:r>
            <a:r>
              <a:rPr lang="tr-TR" sz="2400" b="1" u="sng" dirty="0"/>
              <a:t>, </a:t>
            </a:r>
            <a:r>
              <a:rPr lang="tr-TR" sz="2400" b="1" u="sng" dirty="0" err="1"/>
              <a:t>promote</a:t>
            </a:r>
            <a:r>
              <a:rPr lang="tr-TR" sz="2400" b="1" u="sng" dirty="0"/>
              <a:t> </a:t>
            </a:r>
            <a:r>
              <a:rPr lang="tr-TR" sz="2400" b="1" u="sng" dirty="0" err="1"/>
              <a:t>religious</a:t>
            </a:r>
            <a:r>
              <a:rPr lang="tr-TR" sz="2400" b="1" u="sng" dirty="0"/>
              <a:t> </a:t>
            </a:r>
            <a:r>
              <a:rPr lang="tr-TR" sz="2400" b="1" u="sng" dirty="0" err="1"/>
              <a:t>values</a:t>
            </a:r>
            <a:r>
              <a:rPr lang="tr-TR" sz="2400" b="1" u="sng" dirty="0"/>
              <a:t>, </a:t>
            </a:r>
            <a:r>
              <a:rPr lang="tr-TR" sz="2400" b="1" u="sng" dirty="0" err="1"/>
              <a:t>enlighten</a:t>
            </a:r>
            <a:r>
              <a:rPr lang="tr-TR" sz="2400" b="1" u="sng" dirty="0"/>
              <a:t> </a:t>
            </a:r>
            <a:r>
              <a:rPr lang="tr-TR" sz="2400" b="1" u="sng" dirty="0" err="1"/>
              <a:t>readers</a:t>
            </a:r>
            <a:r>
              <a:rPr lang="tr-TR" sz="2400" b="1" u="sng" dirty="0"/>
              <a:t> </a:t>
            </a:r>
            <a:r>
              <a:rPr lang="tr-TR" sz="2400" b="1" u="sng" dirty="0" err="1"/>
              <a:t>and</a:t>
            </a:r>
            <a:r>
              <a:rPr lang="tr-TR" sz="2400" b="1" u="sng" dirty="0"/>
              <a:t> </a:t>
            </a:r>
            <a:r>
              <a:rPr lang="tr-TR" sz="2400" b="1" u="sng" dirty="0" err="1"/>
              <a:t>help</a:t>
            </a:r>
            <a:r>
              <a:rPr lang="tr-TR" sz="2400" b="1" u="sng" dirty="0"/>
              <a:t> </a:t>
            </a:r>
            <a:r>
              <a:rPr lang="tr-TR" sz="2400" b="1" u="sng" dirty="0" err="1"/>
              <a:t>people</a:t>
            </a:r>
            <a:r>
              <a:rPr lang="tr-TR" sz="2400" b="1" u="sng" dirty="0"/>
              <a:t> </a:t>
            </a:r>
            <a:r>
              <a:rPr lang="tr-TR" sz="2400" b="1" u="sng" dirty="0" err="1"/>
              <a:t>to</a:t>
            </a:r>
            <a:r>
              <a:rPr lang="tr-TR" sz="2400" b="1" u="sng" dirty="0"/>
              <a:t> </a:t>
            </a:r>
            <a:r>
              <a:rPr lang="tr-TR" sz="2400" b="1" u="sng" dirty="0" err="1"/>
              <a:t>become</a:t>
            </a:r>
            <a:r>
              <a:rPr lang="tr-TR" sz="2400" b="1" u="sng" dirty="0"/>
              <a:t> </a:t>
            </a:r>
            <a:r>
              <a:rPr lang="tr-TR" sz="2400" b="1" u="sng" dirty="0" err="1"/>
              <a:t>better</a:t>
            </a:r>
            <a:r>
              <a:rPr lang="tr-TR" sz="2400" b="1" u="sng" dirty="0"/>
              <a:t> </a:t>
            </a:r>
            <a:r>
              <a:rPr lang="tr-TR" sz="2400" b="1" u="sng" dirty="0" err="1"/>
              <a:t>Christians</a:t>
            </a:r>
            <a:r>
              <a:rPr lang="tr-TR" sz="2400" b="1" u="sng" dirty="0"/>
              <a:t>.</a:t>
            </a:r>
          </a:p>
        </p:txBody>
      </p:sp>
    </p:spTree>
    <p:extLst>
      <p:ext uri="{BB962C8B-B14F-4D97-AF65-F5344CB8AC3E}">
        <p14:creationId xmlns:p14="http://schemas.microsoft.com/office/powerpoint/2010/main" val="3689258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B921A-8DE7-4684-87E3-4A5C2E7BB7BE}"/>
              </a:ext>
            </a:extLst>
          </p:cNvPr>
          <p:cNvSpPr>
            <a:spLocks noGrp="1"/>
          </p:cNvSpPr>
          <p:nvPr>
            <p:ph type="title"/>
          </p:nvPr>
        </p:nvSpPr>
        <p:spPr>
          <a:xfrm>
            <a:off x="457200" y="256855"/>
            <a:ext cx="7685037" cy="791109"/>
          </a:xfrm>
        </p:spPr>
        <p:txBody>
          <a:bodyPr>
            <a:normAutofit/>
          </a:bodyPr>
          <a:lstStyle/>
          <a:p>
            <a:r>
              <a:rPr lang="tr-TR" dirty="0"/>
              <a:t>Works</a:t>
            </a:r>
            <a:endParaRPr lang="en-GB" dirty="0"/>
          </a:p>
        </p:txBody>
      </p:sp>
      <p:sp>
        <p:nvSpPr>
          <p:cNvPr id="3" name="Content Placeholder 2">
            <a:extLst>
              <a:ext uri="{FF2B5EF4-FFF2-40B4-BE49-F238E27FC236}">
                <a16:creationId xmlns:a16="http://schemas.microsoft.com/office/drawing/2014/main" id="{B1169A7E-905F-4042-AC4E-1DCCA6E078FE}"/>
              </a:ext>
            </a:extLst>
          </p:cNvPr>
          <p:cNvSpPr>
            <a:spLocks noGrp="1"/>
          </p:cNvSpPr>
          <p:nvPr>
            <p:ph idx="1"/>
          </p:nvPr>
        </p:nvSpPr>
        <p:spPr>
          <a:xfrm>
            <a:off x="457200" y="1325366"/>
            <a:ext cx="7685037" cy="5167901"/>
          </a:xfrm>
        </p:spPr>
        <p:txBody>
          <a:bodyPr numCol="2">
            <a:normAutofit/>
          </a:bodyPr>
          <a:lstStyle/>
          <a:p>
            <a:r>
              <a:rPr lang="en-US" dirty="0"/>
              <a:t>Poetry and drama</a:t>
            </a:r>
          </a:p>
          <a:p>
            <a:r>
              <a:rPr lang="en-US" dirty="0"/>
              <a:t>1629: On the Morning of Christ's Nativity</a:t>
            </a:r>
          </a:p>
          <a:p>
            <a:r>
              <a:rPr lang="en-US" dirty="0"/>
              <a:t>1630: On Shakespeare</a:t>
            </a:r>
          </a:p>
          <a:p>
            <a:r>
              <a:rPr lang="en-US" dirty="0"/>
              <a:t>1631: On Arriving at the Age of Twenty-Three</a:t>
            </a:r>
          </a:p>
          <a:p>
            <a:r>
              <a:rPr lang="en-US" dirty="0"/>
              <a:t>1632: </a:t>
            </a:r>
            <a:r>
              <a:rPr lang="en-US" dirty="0" err="1"/>
              <a:t>L'Allegro</a:t>
            </a:r>
            <a:endParaRPr lang="en-US" dirty="0"/>
          </a:p>
          <a:p>
            <a:r>
              <a:rPr lang="en-US" dirty="0"/>
              <a:t>1632: Il </a:t>
            </a:r>
            <a:r>
              <a:rPr lang="en-US" dirty="0" err="1"/>
              <a:t>Penseroso</a:t>
            </a:r>
            <a:endParaRPr lang="en-US" dirty="0"/>
          </a:p>
          <a:p>
            <a:r>
              <a:rPr lang="en-US" dirty="0"/>
              <a:t>1634: Comus (a masque)</a:t>
            </a:r>
          </a:p>
          <a:p>
            <a:r>
              <a:rPr lang="en-US" dirty="0"/>
              <a:t>1637: Lycidas</a:t>
            </a:r>
          </a:p>
          <a:p>
            <a:r>
              <a:rPr lang="en-US" dirty="0"/>
              <a:t>1645: Poems of </a:t>
            </a:r>
            <a:r>
              <a:rPr lang="en-US" dirty="0" err="1"/>
              <a:t>Mr</a:t>
            </a:r>
            <a:r>
              <a:rPr lang="en-US" dirty="0"/>
              <a:t> John Milton, Both English and Latin</a:t>
            </a:r>
          </a:p>
          <a:p>
            <a:r>
              <a:rPr lang="en-US" dirty="0"/>
              <a:t>1652: When I Consider How My Light is Spent</a:t>
            </a:r>
          </a:p>
          <a:p>
            <a:r>
              <a:rPr lang="en-US" dirty="0"/>
              <a:t>1655: On the Late Massacre in Piedmont</a:t>
            </a:r>
          </a:p>
          <a:p>
            <a:r>
              <a:rPr lang="en-US" dirty="0"/>
              <a:t>1667: Paradise Lost</a:t>
            </a:r>
          </a:p>
          <a:p>
            <a:r>
              <a:rPr lang="en-US" dirty="0"/>
              <a:t>1671: Paradise Regained</a:t>
            </a:r>
          </a:p>
          <a:p>
            <a:r>
              <a:rPr lang="en-US" dirty="0"/>
              <a:t>1671: Samson Agonistes</a:t>
            </a:r>
          </a:p>
          <a:p>
            <a:r>
              <a:rPr lang="en-US" dirty="0"/>
              <a:t>1673: Poems, &amp;c, Upon Several Occasions</a:t>
            </a:r>
            <a:endParaRPr lang="en-GB" dirty="0"/>
          </a:p>
        </p:txBody>
      </p:sp>
    </p:spTree>
    <p:extLst>
      <p:ext uri="{BB962C8B-B14F-4D97-AF65-F5344CB8AC3E}">
        <p14:creationId xmlns:p14="http://schemas.microsoft.com/office/powerpoint/2010/main" val="1515174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0347B4-EA42-4800-A1A3-A2B2F6CEA8D8}"/>
              </a:ext>
            </a:extLst>
          </p:cNvPr>
          <p:cNvSpPr>
            <a:spLocks noGrp="1"/>
          </p:cNvSpPr>
          <p:nvPr>
            <p:ph idx="1"/>
          </p:nvPr>
        </p:nvSpPr>
        <p:spPr>
          <a:xfrm>
            <a:off x="457200" y="585627"/>
            <a:ext cx="8070351" cy="5591336"/>
          </a:xfrm>
        </p:spPr>
        <p:txBody>
          <a:bodyPr numCol="2">
            <a:normAutofit lnSpcReduction="10000"/>
          </a:bodyPr>
          <a:lstStyle/>
          <a:p>
            <a:r>
              <a:rPr lang="en-US" dirty="0"/>
              <a:t>Prose</a:t>
            </a:r>
          </a:p>
          <a:p>
            <a:r>
              <a:rPr lang="en-US" dirty="0"/>
              <a:t>Of Reformation (1641)</a:t>
            </a:r>
          </a:p>
          <a:p>
            <a:r>
              <a:rPr lang="en-US" dirty="0"/>
              <a:t>Of </a:t>
            </a:r>
            <a:r>
              <a:rPr lang="en-US" dirty="0" err="1"/>
              <a:t>Prelatical</a:t>
            </a:r>
            <a:r>
              <a:rPr lang="en-US" dirty="0"/>
              <a:t> Episcopacy (1641)</a:t>
            </a:r>
          </a:p>
          <a:p>
            <a:r>
              <a:rPr lang="en-US" dirty="0"/>
              <a:t>The Reason of Church-Government Urged against </a:t>
            </a:r>
            <a:r>
              <a:rPr lang="en-US" dirty="0" err="1"/>
              <a:t>Prelaty</a:t>
            </a:r>
            <a:r>
              <a:rPr lang="en-US" dirty="0"/>
              <a:t> (1642)</a:t>
            </a:r>
          </a:p>
          <a:p>
            <a:r>
              <a:rPr lang="en-US" dirty="0"/>
              <a:t>Apology for </a:t>
            </a:r>
            <a:r>
              <a:rPr lang="en-US" dirty="0" err="1"/>
              <a:t>Smectymnuus</a:t>
            </a:r>
            <a:r>
              <a:rPr lang="en-US" dirty="0"/>
              <a:t> (1642)</a:t>
            </a:r>
          </a:p>
          <a:p>
            <a:r>
              <a:rPr lang="en-US" dirty="0"/>
              <a:t>Doctrine and Discipline of Divorce (1643)</a:t>
            </a:r>
          </a:p>
          <a:p>
            <a:r>
              <a:rPr lang="en-US" dirty="0"/>
              <a:t>Judgement of Martin </a:t>
            </a:r>
            <a:r>
              <a:rPr lang="en-US" dirty="0" err="1"/>
              <a:t>Bucer</a:t>
            </a:r>
            <a:r>
              <a:rPr lang="en-US" dirty="0"/>
              <a:t> Concerning Divorce (1644)</a:t>
            </a:r>
          </a:p>
          <a:p>
            <a:r>
              <a:rPr lang="en-US" dirty="0"/>
              <a:t>Of Education (1644)</a:t>
            </a:r>
          </a:p>
          <a:p>
            <a:r>
              <a:rPr lang="en-US" dirty="0" err="1"/>
              <a:t>Areopagitica</a:t>
            </a:r>
            <a:r>
              <a:rPr lang="en-US" dirty="0"/>
              <a:t> (1644)</a:t>
            </a:r>
          </a:p>
          <a:p>
            <a:r>
              <a:rPr lang="en-US" dirty="0" err="1"/>
              <a:t>Tetrachordon</a:t>
            </a:r>
            <a:r>
              <a:rPr lang="en-US" dirty="0"/>
              <a:t> (1645)</a:t>
            </a:r>
          </a:p>
          <a:p>
            <a:r>
              <a:rPr lang="en-US" dirty="0" err="1"/>
              <a:t>Colasterion</a:t>
            </a:r>
            <a:r>
              <a:rPr lang="en-US" dirty="0"/>
              <a:t> (1645)</a:t>
            </a:r>
          </a:p>
          <a:p>
            <a:r>
              <a:rPr lang="en-US" dirty="0"/>
              <a:t>The Tenure of Kings and Magistrates (1649)</a:t>
            </a:r>
          </a:p>
          <a:p>
            <a:r>
              <a:rPr lang="en-US" dirty="0" err="1"/>
              <a:t>Eikonoklastes</a:t>
            </a:r>
            <a:r>
              <a:rPr lang="en-US" dirty="0"/>
              <a:t> (1649)</a:t>
            </a:r>
          </a:p>
          <a:p>
            <a:r>
              <a:rPr lang="en-US" dirty="0" err="1"/>
              <a:t>Defensio</a:t>
            </a:r>
            <a:r>
              <a:rPr lang="en-US" dirty="0"/>
              <a:t> pro Populo </a:t>
            </a:r>
            <a:r>
              <a:rPr lang="en-US" dirty="0" err="1"/>
              <a:t>Anglicano</a:t>
            </a:r>
            <a:r>
              <a:rPr lang="en-US" dirty="0"/>
              <a:t> [First </a:t>
            </a:r>
            <a:r>
              <a:rPr lang="en-US" dirty="0" err="1"/>
              <a:t>Defence</a:t>
            </a:r>
            <a:r>
              <a:rPr lang="en-US" dirty="0"/>
              <a:t>] (1651)</a:t>
            </a:r>
          </a:p>
          <a:p>
            <a:r>
              <a:rPr lang="en-US" dirty="0" err="1"/>
              <a:t>Defensio</a:t>
            </a:r>
            <a:r>
              <a:rPr lang="en-US" dirty="0"/>
              <a:t> </a:t>
            </a:r>
            <a:r>
              <a:rPr lang="en-US" dirty="0" err="1"/>
              <a:t>Secunda</a:t>
            </a:r>
            <a:r>
              <a:rPr lang="en-US" dirty="0"/>
              <a:t> [Second </a:t>
            </a:r>
            <a:r>
              <a:rPr lang="en-US" dirty="0" err="1"/>
              <a:t>Defence</a:t>
            </a:r>
            <a:r>
              <a:rPr lang="en-US" dirty="0"/>
              <a:t>] (1654)</a:t>
            </a:r>
          </a:p>
          <a:p>
            <a:r>
              <a:rPr lang="en-US" dirty="0"/>
              <a:t>A Treatise of Civil Power (1659)</a:t>
            </a:r>
          </a:p>
          <a:p>
            <a:r>
              <a:rPr lang="en-US" dirty="0"/>
              <a:t>The Likeliest Means to Remove Hirelings from the Church (1659)</a:t>
            </a:r>
          </a:p>
          <a:p>
            <a:r>
              <a:rPr lang="en-US" dirty="0"/>
              <a:t>The Ready and Easy Way to Establish a Free Commonwealth (1660)</a:t>
            </a:r>
          </a:p>
          <a:p>
            <a:r>
              <a:rPr lang="en-US" dirty="0"/>
              <a:t>Brief Notes Upon a Late Sermon (1660)</a:t>
            </a:r>
          </a:p>
          <a:p>
            <a:r>
              <a:rPr lang="en-US" dirty="0" err="1"/>
              <a:t>Accedence</a:t>
            </a:r>
            <a:r>
              <a:rPr lang="en-US" dirty="0"/>
              <a:t> Commenced Grammar (1669)</a:t>
            </a:r>
          </a:p>
          <a:p>
            <a:r>
              <a:rPr lang="en-US" dirty="0"/>
              <a:t>The History of Britain (1670)</a:t>
            </a:r>
            <a:endParaRPr lang="en-GB" dirty="0"/>
          </a:p>
        </p:txBody>
      </p:sp>
    </p:spTree>
    <p:extLst>
      <p:ext uri="{BB962C8B-B14F-4D97-AF65-F5344CB8AC3E}">
        <p14:creationId xmlns:p14="http://schemas.microsoft.com/office/powerpoint/2010/main" val="1894798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54DD2-98C4-4F8A-9E90-118F5A7FF51F}"/>
              </a:ext>
            </a:extLst>
          </p:cNvPr>
          <p:cNvSpPr>
            <a:spLocks noGrp="1"/>
          </p:cNvSpPr>
          <p:nvPr>
            <p:ph type="title"/>
          </p:nvPr>
        </p:nvSpPr>
        <p:spPr>
          <a:xfrm>
            <a:off x="457200" y="369871"/>
            <a:ext cx="7685037" cy="821931"/>
          </a:xfrm>
        </p:spPr>
        <p:txBody>
          <a:bodyPr/>
          <a:lstStyle/>
          <a:p>
            <a:r>
              <a:rPr lang="tr-TR" dirty="0"/>
              <a:t>POLITICS</a:t>
            </a:r>
            <a:endParaRPr lang="en-GB" dirty="0"/>
          </a:p>
        </p:txBody>
      </p:sp>
      <p:sp>
        <p:nvSpPr>
          <p:cNvPr id="3" name="Content Placeholder 2">
            <a:extLst>
              <a:ext uri="{FF2B5EF4-FFF2-40B4-BE49-F238E27FC236}">
                <a16:creationId xmlns:a16="http://schemas.microsoft.com/office/drawing/2014/main" id="{3162D520-86D7-4AB4-B463-669AE649837D}"/>
              </a:ext>
            </a:extLst>
          </p:cNvPr>
          <p:cNvSpPr>
            <a:spLocks noGrp="1"/>
          </p:cNvSpPr>
          <p:nvPr>
            <p:ph idx="1"/>
          </p:nvPr>
        </p:nvSpPr>
        <p:spPr>
          <a:xfrm>
            <a:off x="457200" y="1191802"/>
            <a:ext cx="7685037" cy="5296327"/>
          </a:xfrm>
        </p:spPr>
        <p:txBody>
          <a:bodyPr>
            <a:normAutofit fontScale="92500" lnSpcReduction="10000"/>
          </a:bodyPr>
          <a:lstStyle/>
          <a:p>
            <a:r>
              <a:rPr lang="en-US" dirty="0"/>
              <a:t>Milton's political ideals are expressed in the many essays and pamphlets he wrote during his lifetime.</a:t>
            </a:r>
            <a:endParaRPr lang="tr-TR" dirty="0"/>
          </a:p>
          <a:p>
            <a:r>
              <a:rPr lang="en-US" dirty="0"/>
              <a:t>Milton championed the absolute freedom of the individual-perhaps because he had been so often betrayed by the institutions in which he put his trust. His </a:t>
            </a:r>
            <a:r>
              <a:rPr lang="en-US" dirty="0" err="1"/>
              <a:t>dist</a:t>
            </a:r>
            <a:r>
              <a:rPr lang="tr-TR" dirty="0" err="1"/>
              <a:t>ru</a:t>
            </a:r>
            <a:r>
              <a:rPr lang="en-US" dirty="0" err="1"/>
              <a:t>st</a:t>
            </a:r>
            <a:r>
              <a:rPr lang="en-US" dirty="0"/>
              <a:t> of institutions was accompanied by his belief that power corrupts human beings. He distrusted anyone who could claim power over anyone else and believed that rulers should have to prove their right to lead other people. </a:t>
            </a:r>
            <a:endParaRPr lang="tr-TR" dirty="0"/>
          </a:p>
          <a:p>
            <a:r>
              <a:rPr lang="en-US" dirty="0"/>
              <a:t>Although Milton championed liberty and fought against authority throughout his career, in theory he believed in a strict social and political hierarchy in which people would obey their leaders and leaders serve their people. </a:t>
            </a:r>
            <a:endParaRPr lang="tr-TR" dirty="0"/>
          </a:p>
          <a:p>
            <a:r>
              <a:rPr lang="en-US" dirty="0"/>
              <a:t>He believed that leaders should be leaders because they are better fit to rule than their subjects. But despite these rigid views of authority, Milton believed that the social hierarchy that actually existed in his day was extremely corrupt, and he directly challenged the rule of Charles I, the king of England during much of Milton' s </a:t>
            </a:r>
            <a:r>
              <a:rPr lang="en-US" dirty="0" err="1"/>
              <a:t>lif</a:t>
            </a:r>
            <a:r>
              <a:rPr lang="en-US" dirty="0"/>
              <a:t> </a:t>
            </a:r>
            <a:r>
              <a:rPr lang="en-US" dirty="0" err="1"/>
              <a:t>etime</a:t>
            </a:r>
            <a:r>
              <a:rPr lang="en-US" dirty="0"/>
              <a:t>. Milton argued that Charles was not, in fact, fit to lead his subjects because he did not possess superior faculties or virtues. Religion </a:t>
            </a:r>
            <a:endParaRPr lang="tr-TR" dirty="0"/>
          </a:p>
        </p:txBody>
      </p:sp>
    </p:spTree>
    <p:extLst>
      <p:ext uri="{BB962C8B-B14F-4D97-AF65-F5344CB8AC3E}">
        <p14:creationId xmlns:p14="http://schemas.microsoft.com/office/powerpoint/2010/main" val="197217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CA89C-4B65-4B91-BD5A-F8CD75554480}"/>
              </a:ext>
            </a:extLst>
          </p:cNvPr>
          <p:cNvSpPr>
            <a:spLocks noGrp="1"/>
          </p:cNvSpPr>
          <p:nvPr>
            <p:ph type="title"/>
          </p:nvPr>
        </p:nvSpPr>
        <p:spPr>
          <a:xfrm>
            <a:off x="457200" y="523983"/>
            <a:ext cx="7685037" cy="780836"/>
          </a:xfrm>
        </p:spPr>
        <p:txBody>
          <a:bodyPr>
            <a:normAutofit/>
          </a:bodyPr>
          <a:lstStyle/>
          <a:p>
            <a:r>
              <a:rPr lang="tr-TR" dirty="0" err="1"/>
              <a:t>Religion</a:t>
            </a:r>
            <a:endParaRPr lang="en-GB" dirty="0"/>
          </a:p>
        </p:txBody>
      </p:sp>
      <p:sp>
        <p:nvSpPr>
          <p:cNvPr id="3" name="Content Placeholder 2">
            <a:extLst>
              <a:ext uri="{FF2B5EF4-FFF2-40B4-BE49-F238E27FC236}">
                <a16:creationId xmlns:a16="http://schemas.microsoft.com/office/drawing/2014/main" id="{A0A2451F-E399-42B9-AD6A-ABAD467728D1}"/>
              </a:ext>
            </a:extLst>
          </p:cNvPr>
          <p:cNvSpPr>
            <a:spLocks noGrp="1"/>
          </p:cNvSpPr>
          <p:nvPr>
            <p:ph idx="1"/>
          </p:nvPr>
        </p:nvSpPr>
        <p:spPr>
          <a:xfrm>
            <a:off x="457200" y="1304819"/>
            <a:ext cx="7792948" cy="5029198"/>
          </a:xfrm>
        </p:spPr>
        <p:txBody>
          <a:bodyPr>
            <a:normAutofit fontScale="92500" lnSpcReduction="20000"/>
          </a:bodyPr>
          <a:lstStyle/>
          <a:p>
            <a:r>
              <a:rPr lang="en-US" dirty="0"/>
              <a:t>Milton took public stances </a:t>
            </a:r>
            <a:r>
              <a:rPr lang="en-US" dirty="0" err="1"/>
              <a:t>ona</a:t>
            </a:r>
            <a:r>
              <a:rPr lang="en-US" dirty="0"/>
              <a:t> great number of issues, but most important to the reading of Paradise Lost are his positions on religion.</a:t>
            </a:r>
            <a:endParaRPr lang="tr-TR" dirty="0"/>
          </a:p>
          <a:p>
            <a:r>
              <a:rPr lang="en-US" dirty="0"/>
              <a:t>In Milton's time, the Anglican Church</a:t>
            </a:r>
            <a:r>
              <a:rPr lang="tr-TR" dirty="0"/>
              <a:t> </a:t>
            </a:r>
            <a:r>
              <a:rPr lang="tr-TR" dirty="0" err="1"/>
              <a:t>split</a:t>
            </a:r>
            <a:r>
              <a:rPr lang="tr-TR" dirty="0"/>
              <a:t> </a:t>
            </a:r>
            <a:r>
              <a:rPr lang="tr-TR" dirty="0" err="1"/>
              <a:t>into</a:t>
            </a:r>
            <a:r>
              <a:rPr lang="tr-TR" dirty="0"/>
              <a:t> </a:t>
            </a:r>
            <a:r>
              <a:rPr lang="tr-TR" dirty="0" err="1"/>
              <a:t>high</a:t>
            </a:r>
            <a:r>
              <a:rPr lang="tr-TR" dirty="0"/>
              <a:t> </a:t>
            </a:r>
            <a:r>
              <a:rPr lang="en-US" dirty="0"/>
              <a:t>Anglican, moderate Anglican, and Puritan or Presbyterian sects. Milton was a Presbyterian. This denomination called for the abolishment of bishops, an office that exists as part of</a:t>
            </a:r>
            <a:r>
              <a:rPr lang="tr-TR" dirty="0"/>
              <a:t> </a:t>
            </a:r>
            <a:r>
              <a:rPr lang="en-US" dirty="0"/>
              <a:t>the Catholic and Anglican churches. Milton, however, gradually took his views further, ultimately </a:t>
            </a:r>
            <a:r>
              <a:rPr lang="tr-TR" dirty="0" err="1"/>
              <a:t>calling</a:t>
            </a:r>
            <a:r>
              <a:rPr lang="en-US" dirty="0"/>
              <a:t> for the removal of all priests, whom he referred to as "hirelings." </a:t>
            </a:r>
            <a:endParaRPr lang="tr-TR" dirty="0"/>
          </a:p>
          <a:p>
            <a:r>
              <a:rPr lang="en-US" dirty="0"/>
              <a:t>Milton despised the corruption he saw in the Catholic Church, repeatedly </a:t>
            </a:r>
            <a:r>
              <a:rPr lang="en-US" dirty="0" err="1"/>
              <a:t>attac.king</a:t>
            </a:r>
            <a:r>
              <a:rPr lang="en-US" dirty="0"/>
              <a:t> it both in his poetry and prose. In Lycidas, he likens Catholics to hungry wolves leaping into a sheep' s pen. </a:t>
            </a:r>
            <a:endParaRPr lang="tr-TR" dirty="0"/>
          </a:p>
          <a:p>
            <a:r>
              <a:rPr lang="en-US" dirty="0"/>
              <a:t>Milton saw few problems with the division of Protestants into more and smaller </a:t>
            </a:r>
            <a:r>
              <a:rPr lang="en-US" dirty="0" err="1"/>
              <a:t>denomimitions</a:t>
            </a:r>
            <a:r>
              <a:rPr lang="en-US" dirty="0"/>
              <a:t>. </a:t>
            </a:r>
            <a:r>
              <a:rPr lang="en-US" dirty="0" err="1"/>
              <a:t>Instea</a:t>
            </a:r>
            <a:r>
              <a:rPr lang="tr-TR" dirty="0"/>
              <a:t>d</a:t>
            </a:r>
            <a:r>
              <a:rPr lang="en-US" dirty="0"/>
              <a:t> he thought that the fragmentation of churches was a sign </a:t>
            </a:r>
            <a:r>
              <a:rPr lang="tr-TR" dirty="0"/>
              <a:t>o</a:t>
            </a:r>
            <a:r>
              <a:rPr lang="en-US" dirty="0"/>
              <a:t>f healthy self-examination, and believed that each individual Christian should be his own church, without any establishment to encumber hi</a:t>
            </a:r>
            <a:r>
              <a:rPr lang="tr-TR" dirty="0"/>
              <a:t>m</a:t>
            </a:r>
            <a:r>
              <a:rPr lang="en-US" dirty="0"/>
              <a:t>. These beliefs, expressed in a great number of</a:t>
            </a:r>
            <a:r>
              <a:rPr lang="tr-TR" dirty="0"/>
              <a:t> </a:t>
            </a:r>
            <a:r>
              <a:rPr lang="en-US" dirty="0"/>
              <a:t>pamphlets, prompted his break with the Presbyterians before 1650. From that point on, Milton advocated </a:t>
            </a:r>
            <a:r>
              <a:rPr lang="tr-TR" dirty="0" err="1"/>
              <a:t>the</a:t>
            </a:r>
            <a:r>
              <a:rPr lang="en-US" dirty="0"/>
              <a:t> complete abolishment of all church establishments, and kept his own private and individual religion, close to the Calvinism </a:t>
            </a:r>
            <a:r>
              <a:rPr lang="en-US" dirty="0" err="1"/>
              <a:t>practised</a:t>
            </a:r>
            <a:r>
              <a:rPr lang="en-US" dirty="0"/>
              <a:t> by Presbyterians but differing in some ways. </a:t>
            </a:r>
            <a:endParaRPr lang="en-GB" dirty="0"/>
          </a:p>
        </p:txBody>
      </p:sp>
    </p:spTree>
    <p:extLst>
      <p:ext uri="{BB962C8B-B14F-4D97-AF65-F5344CB8AC3E}">
        <p14:creationId xmlns:p14="http://schemas.microsoft.com/office/powerpoint/2010/main" val="3232111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B97737-AC9E-4121-8856-6EEE69F94E47}"/>
              </a:ext>
            </a:extLst>
          </p:cNvPr>
          <p:cNvSpPr>
            <a:spLocks noGrp="1"/>
          </p:cNvSpPr>
          <p:nvPr>
            <p:ph idx="1"/>
          </p:nvPr>
        </p:nvSpPr>
        <p:spPr>
          <a:xfrm>
            <a:off x="457200" y="863029"/>
            <a:ext cx="7685037" cy="5313934"/>
          </a:xfrm>
        </p:spPr>
        <p:txBody>
          <a:bodyPr>
            <a:normAutofit lnSpcReduction="10000"/>
          </a:bodyPr>
          <a:lstStyle/>
          <a:p>
            <a:r>
              <a:rPr lang="en-US" dirty="0"/>
              <a:t>In his later years, Milton came to view all </a:t>
            </a:r>
            <a:r>
              <a:rPr lang="en-US" dirty="0" err="1"/>
              <a:t>organised</a:t>
            </a:r>
            <a:r>
              <a:rPr lang="en-US" dirty="0"/>
              <a:t> Christian churches, whether Anglican, Catholic or Presbyterian, as an obstacle to true fait</a:t>
            </a:r>
            <a:r>
              <a:rPr lang="tr-TR" dirty="0"/>
              <a:t>h</a:t>
            </a:r>
            <a:r>
              <a:rPr lang="en-US" dirty="0"/>
              <a:t> He felt that the individual and his conscience ( or "right reason") was a much more powerful tool in interpreting the Word of</a:t>
            </a:r>
            <a:r>
              <a:rPr lang="tr-TR" dirty="0"/>
              <a:t> </a:t>
            </a:r>
            <a:r>
              <a:rPr lang="en-US" dirty="0"/>
              <a:t>God than the example set by a church. </a:t>
            </a:r>
            <a:endParaRPr lang="tr-TR" dirty="0"/>
          </a:p>
          <a:p>
            <a:r>
              <a:rPr lang="en-US" dirty="0"/>
              <a:t>Throughout Para</a:t>
            </a:r>
            <a:r>
              <a:rPr lang="tr-TR" dirty="0"/>
              <a:t>d</a:t>
            </a:r>
            <a:r>
              <a:rPr lang="en-US" dirty="0" err="1"/>
              <a:t>ise</a:t>
            </a:r>
            <a:r>
              <a:rPr lang="en-US" dirty="0"/>
              <a:t> Lost, Milton expresses the idea that Adam and Eve's fall from grace was actually fortunate, because it gives individual huma</a:t>
            </a:r>
            <a:r>
              <a:rPr lang="tr-TR" dirty="0"/>
              <a:t>n</a:t>
            </a:r>
            <a:r>
              <a:rPr lang="en-US" dirty="0"/>
              <a:t> beings the opportunity to redeem themselves by true repentance and faith.</a:t>
            </a:r>
            <a:endParaRPr lang="tr-TR" dirty="0"/>
          </a:p>
          <a:p>
            <a:r>
              <a:rPr lang="en-US" dirty="0"/>
              <a:t>The importance of remaining </a:t>
            </a:r>
            <a:r>
              <a:rPr lang="en-US" dirty="0" err="1"/>
              <a:t>st</a:t>
            </a:r>
            <a:r>
              <a:rPr lang="tr-TR" dirty="0" err="1"/>
              <a:t>rong</a:t>
            </a:r>
            <a:r>
              <a:rPr lang="en-US" dirty="0"/>
              <a:t> in one' s pe</a:t>
            </a:r>
            <a:r>
              <a:rPr lang="tr-TR" dirty="0" err="1"/>
              <a:t>ersonal</a:t>
            </a:r>
            <a:r>
              <a:rPr lang="tr-TR" dirty="0"/>
              <a:t> r</a:t>
            </a:r>
            <a:r>
              <a:rPr lang="en-US" dirty="0" err="1"/>
              <a:t>eligious</a:t>
            </a:r>
            <a:r>
              <a:rPr lang="en-US" dirty="0"/>
              <a:t> convictions, particularly in the face of widespread condemnation, is a major theme in the later books of Paradise Lost, as Michael shows Adam the vision of Enoch and Noah, two followers of</a:t>
            </a:r>
            <a:r>
              <a:rPr lang="tr-TR" dirty="0"/>
              <a:t> </a:t>
            </a:r>
            <a:r>
              <a:rPr lang="en-US" dirty="0"/>
              <a:t>God who risk death to stand up for him. </a:t>
            </a:r>
            <a:endParaRPr lang="tr-TR" dirty="0"/>
          </a:p>
          <a:p>
            <a:r>
              <a:rPr lang="en-US" dirty="0"/>
              <a:t>Paradise Lost also presents a number of Protestant Christian positions: the union of the Old and New Testaments, the unworthiness of mankind, and the importance of Christ's love in man's salvation.</a:t>
            </a:r>
            <a:endParaRPr lang="tr-TR" dirty="0"/>
          </a:p>
        </p:txBody>
      </p:sp>
    </p:spTree>
    <p:extLst>
      <p:ext uri="{BB962C8B-B14F-4D97-AF65-F5344CB8AC3E}">
        <p14:creationId xmlns:p14="http://schemas.microsoft.com/office/powerpoint/2010/main" val="443988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8F944-98C3-47BE-9650-9C5480906374}"/>
              </a:ext>
            </a:extLst>
          </p:cNvPr>
          <p:cNvSpPr>
            <a:spLocks noGrp="1"/>
          </p:cNvSpPr>
          <p:nvPr>
            <p:ph type="title"/>
          </p:nvPr>
        </p:nvSpPr>
        <p:spPr>
          <a:xfrm>
            <a:off x="457200" y="668049"/>
            <a:ext cx="7685037" cy="616221"/>
          </a:xfrm>
        </p:spPr>
        <p:txBody>
          <a:bodyPr>
            <a:normAutofit fontScale="90000"/>
          </a:bodyPr>
          <a:lstStyle/>
          <a:p>
            <a:r>
              <a:rPr lang="en-US" dirty="0"/>
              <a:t>Women and Marriage </a:t>
            </a:r>
            <a:endParaRPr lang="en-GB" dirty="0"/>
          </a:p>
        </p:txBody>
      </p:sp>
      <p:sp>
        <p:nvSpPr>
          <p:cNvPr id="3" name="Content Placeholder 2">
            <a:extLst>
              <a:ext uri="{FF2B5EF4-FFF2-40B4-BE49-F238E27FC236}">
                <a16:creationId xmlns:a16="http://schemas.microsoft.com/office/drawing/2014/main" id="{F89EDB8E-3E33-4B64-AF17-CE2D875EB08A}"/>
              </a:ext>
            </a:extLst>
          </p:cNvPr>
          <p:cNvSpPr>
            <a:spLocks noGrp="1"/>
          </p:cNvSpPr>
          <p:nvPr>
            <p:ph idx="1"/>
          </p:nvPr>
        </p:nvSpPr>
        <p:spPr>
          <a:xfrm>
            <a:off x="457200" y="1428108"/>
            <a:ext cx="7685037" cy="4748855"/>
          </a:xfrm>
        </p:spPr>
        <p:txBody>
          <a:bodyPr/>
          <a:lstStyle/>
          <a:p>
            <a:pPr marL="0" indent="0">
              <a:buNone/>
            </a:pPr>
            <a:r>
              <a:rPr lang="en-US" dirty="0"/>
              <a:t>• Much of Milton's </a:t>
            </a:r>
            <a:r>
              <a:rPr lang="en-US" dirty="0" err="1"/>
              <a:t>socia</a:t>
            </a:r>
            <a:r>
              <a:rPr lang="tr-TR" dirty="0"/>
              <a:t>l</a:t>
            </a:r>
            <a:r>
              <a:rPr lang="en-US" dirty="0"/>
              <a:t> commentary in Paradise Lost focuses on the proper role of women. </a:t>
            </a:r>
            <a:endParaRPr lang="tr-TR" dirty="0"/>
          </a:p>
          <a:p>
            <a:pPr marL="0" indent="0">
              <a:buNone/>
            </a:pPr>
            <a:r>
              <a:rPr lang="en-US" dirty="0"/>
              <a:t>• </a:t>
            </a:r>
            <a:r>
              <a:rPr lang="tr-TR" dirty="0"/>
              <a:t>I</a:t>
            </a:r>
            <a:r>
              <a:rPr lang="en-US" dirty="0"/>
              <a:t>n B</a:t>
            </a:r>
            <a:r>
              <a:rPr lang="tr-TR" dirty="0" err="1"/>
              <a:t>ook</a:t>
            </a:r>
            <a:r>
              <a:rPr lang="tr-TR" dirty="0"/>
              <a:t> </a:t>
            </a:r>
            <a:r>
              <a:rPr lang="en-US" dirty="0"/>
              <a:t>IV. h</a:t>
            </a:r>
            <a:r>
              <a:rPr lang="tr-TR" dirty="0"/>
              <a:t>e</a:t>
            </a:r>
            <a:r>
              <a:rPr lang="en-US" dirty="0"/>
              <a:t> makes clear that he does not think men and women are equals, </a:t>
            </a:r>
            <a:r>
              <a:rPr lang="en-US" dirty="0" err="1"/>
              <a:t>alludıng</a:t>
            </a:r>
            <a:r>
              <a:rPr lang="en-US" dirty="0"/>
              <a:t> to b</a:t>
            </a:r>
            <a:r>
              <a:rPr lang="tr-TR" dirty="0" err="1"/>
              <a:t>iblical</a:t>
            </a:r>
            <a:r>
              <a:rPr lang="en-US" dirty="0"/>
              <a:t> passages that identify man as the master of woman. </a:t>
            </a:r>
            <a:endParaRPr lang="tr-TR" dirty="0"/>
          </a:p>
          <a:p>
            <a:pPr marL="0" indent="0">
              <a:buNone/>
            </a:pPr>
            <a:r>
              <a:rPr lang="en-US" dirty="0"/>
              <a:t>• </a:t>
            </a:r>
            <a:r>
              <a:rPr lang="en-US" dirty="0" err="1"/>
              <a:t>Althou</a:t>
            </a:r>
            <a:r>
              <a:rPr lang="tr-TR" dirty="0"/>
              <a:t>g</a:t>
            </a:r>
            <a:r>
              <a:rPr lang="en-US" dirty="0"/>
              <a:t>h Milton viewed women as inferior to men, believing that wives </a:t>
            </a:r>
            <a:r>
              <a:rPr lang="tr-TR" dirty="0"/>
              <a:t> </a:t>
            </a:r>
            <a:r>
              <a:rPr lang="en-US" dirty="0"/>
              <a:t>should be </a:t>
            </a:r>
            <a:r>
              <a:rPr lang="en-US" dirty="0" err="1"/>
              <a:t>subser</a:t>
            </a:r>
            <a:r>
              <a:rPr lang="tr-TR" dirty="0" err="1"/>
              <a:t>sient</a:t>
            </a:r>
            <a:r>
              <a:rPr lang="tr-TR" dirty="0"/>
              <a:t> </a:t>
            </a:r>
            <a:r>
              <a:rPr lang="en-US" dirty="0"/>
              <a:t>to the</a:t>
            </a:r>
            <a:r>
              <a:rPr lang="tr-TR" dirty="0"/>
              <a:t>i</a:t>
            </a:r>
            <a:r>
              <a:rPr lang="en-US" dirty="0"/>
              <a:t>r husbands, he did not see himself as</a:t>
            </a:r>
            <a:r>
              <a:rPr lang="tr-TR" dirty="0"/>
              <a:t> </a:t>
            </a:r>
            <a:r>
              <a:rPr lang="en-US" dirty="0"/>
              <a:t>a woman-hater. </a:t>
            </a:r>
            <a:endParaRPr lang="tr-TR" dirty="0"/>
          </a:p>
          <a:p>
            <a:r>
              <a:rPr lang="tr-TR" dirty="0" err="1"/>
              <a:t>Milton’s</a:t>
            </a:r>
            <a:r>
              <a:rPr lang="tr-TR" dirty="0"/>
              <a:t> </a:t>
            </a:r>
            <a:r>
              <a:rPr lang="tr-TR" dirty="0" err="1"/>
              <a:t>views</a:t>
            </a:r>
            <a:r>
              <a:rPr lang="tr-TR" dirty="0"/>
              <a:t> on </a:t>
            </a:r>
            <a:r>
              <a:rPr lang="tr-TR" dirty="0" err="1"/>
              <a:t>marriage</a:t>
            </a:r>
            <a:r>
              <a:rPr lang="tr-TR" dirty="0"/>
              <a:t> </a:t>
            </a:r>
            <a:r>
              <a:rPr lang="tr-TR" dirty="0" err="1"/>
              <a:t>were</a:t>
            </a:r>
            <a:r>
              <a:rPr lang="tr-TR" dirty="0"/>
              <a:t> </a:t>
            </a:r>
            <a:r>
              <a:rPr lang="tr-TR" dirty="0" err="1"/>
              <a:t>received</a:t>
            </a:r>
            <a:r>
              <a:rPr lang="tr-TR" dirty="0"/>
              <a:t> as </a:t>
            </a:r>
            <a:r>
              <a:rPr lang="tr-TR" dirty="0" err="1"/>
              <a:t>shocing</a:t>
            </a:r>
            <a:r>
              <a:rPr lang="tr-TR" dirty="0"/>
              <a:t> </a:t>
            </a:r>
            <a:r>
              <a:rPr lang="tr-TR" dirty="0" err="1"/>
              <a:t>and</a:t>
            </a:r>
            <a:r>
              <a:rPr lang="tr-TR" dirty="0"/>
              <a:t> </a:t>
            </a:r>
            <a:r>
              <a:rPr lang="tr-TR" dirty="0" err="1"/>
              <a:t>heretical</a:t>
            </a:r>
            <a:r>
              <a:rPr lang="tr-TR" dirty="0"/>
              <a:t> in his </a:t>
            </a:r>
            <a:r>
              <a:rPr lang="tr-TR" dirty="0" err="1"/>
              <a:t>own</a:t>
            </a:r>
            <a:r>
              <a:rPr lang="tr-TR" dirty="0"/>
              <a:t> time.</a:t>
            </a:r>
            <a:endParaRPr lang="en-GB" dirty="0"/>
          </a:p>
        </p:txBody>
      </p:sp>
    </p:spTree>
    <p:extLst>
      <p:ext uri="{BB962C8B-B14F-4D97-AF65-F5344CB8AC3E}">
        <p14:creationId xmlns:p14="http://schemas.microsoft.com/office/powerpoint/2010/main" val="4186436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A4040-F566-41A2-BFD2-062AE5AA574E}"/>
              </a:ext>
            </a:extLst>
          </p:cNvPr>
          <p:cNvSpPr>
            <a:spLocks noGrp="1"/>
          </p:cNvSpPr>
          <p:nvPr>
            <p:ph type="title"/>
          </p:nvPr>
        </p:nvSpPr>
        <p:spPr>
          <a:xfrm>
            <a:off x="457200" y="472611"/>
            <a:ext cx="7685037" cy="914399"/>
          </a:xfrm>
        </p:spPr>
        <p:txBody>
          <a:bodyPr>
            <a:normAutofit/>
          </a:bodyPr>
          <a:lstStyle/>
          <a:p>
            <a:r>
              <a:rPr lang="tr-TR" dirty="0" err="1"/>
              <a:t>Milton</a:t>
            </a:r>
            <a:r>
              <a:rPr lang="tr-TR" dirty="0"/>
              <a:t> </a:t>
            </a:r>
            <a:r>
              <a:rPr lang="tr-TR" dirty="0" err="1"/>
              <a:t>from</a:t>
            </a:r>
            <a:r>
              <a:rPr lang="tr-TR" dirty="0"/>
              <a:t> Norton </a:t>
            </a:r>
            <a:r>
              <a:rPr lang="tr-TR" dirty="0" err="1"/>
              <a:t>Anthology</a:t>
            </a:r>
            <a:endParaRPr lang="en-GB" dirty="0"/>
          </a:p>
        </p:txBody>
      </p:sp>
      <p:sp>
        <p:nvSpPr>
          <p:cNvPr id="3" name="Content Placeholder 2">
            <a:extLst>
              <a:ext uri="{FF2B5EF4-FFF2-40B4-BE49-F238E27FC236}">
                <a16:creationId xmlns:a16="http://schemas.microsoft.com/office/drawing/2014/main" id="{AADCFD71-6363-470D-89A4-BEEC9616D1DF}"/>
              </a:ext>
            </a:extLst>
          </p:cNvPr>
          <p:cNvSpPr>
            <a:spLocks noGrp="1"/>
          </p:cNvSpPr>
          <p:nvPr>
            <p:ph idx="1"/>
          </p:nvPr>
        </p:nvSpPr>
        <p:spPr>
          <a:xfrm>
            <a:off x="457200" y="1623317"/>
            <a:ext cx="7685037" cy="4553646"/>
          </a:xfrm>
        </p:spPr>
        <p:txBody>
          <a:bodyPr/>
          <a:lstStyle/>
          <a:p>
            <a:r>
              <a:rPr lang="tr-TR" dirty="0"/>
              <a:t>He </a:t>
            </a:r>
            <a:r>
              <a:rPr lang="tr-TR" dirty="0" err="1"/>
              <a:t>was</a:t>
            </a:r>
            <a:r>
              <a:rPr lang="tr-TR" dirty="0"/>
              <a:t> </a:t>
            </a:r>
            <a:r>
              <a:rPr lang="tr-TR" dirty="0" err="1"/>
              <a:t>interested</a:t>
            </a:r>
            <a:r>
              <a:rPr lang="tr-TR" dirty="0"/>
              <a:t> in self-</a:t>
            </a:r>
            <a:r>
              <a:rPr lang="tr-TR" dirty="0" err="1"/>
              <a:t>scrutiny</a:t>
            </a:r>
            <a:r>
              <a:rPr lang="tr-TR" dirty="0"/>
              <a:t> </a:t>
            </a:r>
            <a:r>
              <a:rPr lang="tr-TR" dirty="0" err="1"/>
              <a:t>and</a:t>
            </a:r>
            <a:r>
              <a:rPr lang="tr-TR" dirty="0"/>
              <a:t> </a:t>
            </a:r>
            <a:r>
              <a:rPr lang="tr-TR" dirty="0" err="1"/>
              <a:t>authorship</a:t>
            </a:r>
            <a:r>
              <a:rPr lang="tr-TR" dirty="0"/>
              <a:t>.</a:t>
            </a:r>
          </a:p>
          <a:p>
            <a:r>
              <a:rPr lang="tr-TR" dirty="0" err="1"/>
              <a:t>Dealt</a:t>
            </a:r>
            <a:r>
              <a:rPr lang="tr-TR" dirty="0"/>
              <a:t> </a:t>
            </a:r>
            <a:r>
              <a:rPr lang="tr-TR" dirty="0" err="1"/>
              <a:t>with</a:t>
            </a:r>
            <a:r>
              <a:rPr lang="tr-TR" dirty="0"/>
              <a:t> </a:t>
            </a:r>
            <a:r>
              <a:rPr lang="tr-TR" dirty="0" err="1"/>
              <a:t>the</a:t>
            </a:r>
            <a:r>
              <a:rPr lang="tr-TR" dirty="0"/>
              <a:t> </a:t>
            </a:r>
            <a:r>
              <a:rPr lang="tr-TR" dirty="0" err="1"/>
              <a:t>great</a:t>
            </a:r>
            <a:r>
              <a:rPr lang="tr-TR" dirty="0"/>
              <a:t> </a:t>
            </a:r>
            <a:r>
              <a:rPr lang="tr-TR" dirty="0" err="1"/>
              <a:t>questions</a:t>
            </a:r>
            <a:r>
              <a:rPr lang="tr-TR" dirty="0"/>
              <a:t> of his time.</a:t>
            </a:r>
          </a:p>
          <a:p>
            <a:r>
              <a:rPr lang="tr-TR" dirty="0" err="1"/>
              <a:t>Public</a:t>
            </a:r>
            <a:r>
              <a:rPr lang="tr-TR" dirty="0"/>
              <a:t> </a:t>
            </a:r>
            <a:r>
              <a:rPr lang="tr-TR" dirty="0" err="1"/>
              <a:t>duties</a:t>
            </a:r>
            <a:r>
              <a:rPr lang="tr-TR" dirty="0"/>
              <a:t>.</a:t>
            </a:r>
          </a:p>
          <a:p>
            <a:r>
              <a:rPr lang="tr-TR" dirty="0" err="1"/>
              <a:t>Went</a:t>
            </a:r>
            <a:r>
              <a:rPr lang="tr-TR" dirty="0"/>
              <a:t> </a:t>
            </a:r>
            <a:r>
              <a:rPr lang="tr-TR" dirty="0" err="1"/>
              <a:t>from</a:t>
            </a:r>
            <a:r>
              <a:rPr lang="tr-TR" dirty="0"/>
              <a:t> </a:t>
            </a:r>
            <a:r>
              <a:rPr lang="tr-TR" dirty="0" err="1"/>
              <a:t>writing</a:t>
            </a:r>
            <a:r>
              <a:rPr lang="tr-TR" dirty="0"/>
              <a:t> pastoral </a:t>
            </a:r>
            <a:r>
              <a:rPr lang="tr-TR" dirty="0" err="1"/>
              <a:t>to</a:t>
            </a:r>
            <a:r>
              <a:rPr lang="tr-TR" dirty="0"/>
              <a:t> </a:t>
            </a:r>
            <a:r>
              <a:rPr lang="tr-TR" dirty="0" err="1"/>
              <a:t>heroic</a:t>
            </a:r>
            <a:r>
              <a:rPr lang="tr-TR" dirty="0"/>
              <a:t> </a:t>
            </a:r>
            <a:r>
              <a:rPr lang="tr-TR" dirty="0" err="1"/>
              <a:t>poetry</a:t>
            </a:r>
            <a:r>
              <a:rPr lang="tr-TR" dirty="0"/>
              <a:t>.</a:t>
            </a:r>
          </a:p>
          <a:p>
            <a:r>
              <a:rPr lang="tr-TR" dirty="0" err="1"/>
              <a:t>Inspired</a:t>
            </a:r>
            <a:r>
              <a:rPr lang="tr-TR" dirty="0"/>
              <a:t> </a:t>
            </a:r>
            <a:r>
              <a:rPr lang="tr-TR" dirty="0" err="1"/>
              <a:t>by</a:t>
            </a:r>
            <a:r>
              <a:rPr lang="tr-TR" dirty="0"/>
              <a:t> </a:t>
            </a:r>
            <a:r>
              <a:rPr lang="tr-TR" dirty="0" err="1"/>
              <a:t>Edmund</a:t>
            </a:r>
            <a:r>
              <a:rPr lang="tr-TR" dirty="0"/>
              <a:t> </a:t>
            </a:r>
            <a:r>
              <a:rPr lang="tr-TR" dirty="0" err="1"/>
              <a:t>Spenser</a:t>
            </a:r>
            <a:endParaRPr lang="tr-TR" dirty="0"/>
          </a:p>
          <a:p>
            <a:r>
              <a:rPr lang="tr-TR" dirty="0" err="1"/>
              <a:t>Used</a:t>
            </a:r>
            <a:r>
              <a:rPr lang="tr-TR" dirty="0"/>
              <a:t> </a:t>
            </a:r>
            <a:r>
              <a:rPr lang="tr-TR" dirty="0" err="1"/>
              <a:t>biblical</a:t>
            </a:r>
            <a:r>
              <a:rPr lang="tr-TR" dirty="0"/>
              <a:t> </a:t>
            </a:r>
            <a:r>
              <a:rPr lang="tr-TR" dirty="0" err="1"/>
              <a:t>and</a:t>
            </a:r>
            <a:r>
              <a:rPr lang="tr-TR" dirty="0"/>
              <a:t> </a:t>
            </a:r>
            <a:r>
              <a:rPr lang="tr-TR" dirty="0" err="1"/>
              <a:t>classical</a:t>
            </a:r>
            <a:r>
              <a:rPr lang="tr-TR" dirty="0"/>
              <a:t> </a:t>
            </a:r>
            <a:r>
              <a:rPr lang="tr-TR" dirty="0" err="1"/>
              <a:t>stories</a:t>
            </a:r>
            <a:endParaRPr lang="tr-TR" dirty="0"/>
          </a:p>
          <a:p>
            <a:r>
              <a:rPr lang="tr-TR" dirty="0" err="1"/>
              <a:t>Sponsored</a:t>
            </a:r>
            <a:r>
              <a:rPr lang="tr-TR" dirty="0"/>
              <a:t> </a:t>
            </a:r>
            <a:r>
              <a:rPr lang="tr-TR" dirty="0" err="1"/>
              <a:t>by</a:t>
            </a:r>
            <a:r>
              <a:rPr lang="tr-TR" dirty="0"/>
              <a:t> his </a:t>
            </a:r>
            <a:r>
              <a:rPr lang="tr-TR" dirty="0" err="1"/>
              <a:t>father</a:t>
            </a:r>
            <a:r>
              <a:rPr lang="tr-TR" dirty="0"/>
              <a:t>.</a:t>
            </a:r>
          </a:p>
          <a:p>
            <a:r>
              <a:rPr lang="tr-TR" dirty="0" err="1"/>
              <a:t>Allied</a:t>
            </a:r>
            <a:r>
              <a:rPr lang="tr-TR" dirty="0"/>
              <a:t> </a:t>
            </a:r>
            <a:r>
              <a:rPr lang="tr-TR" dirty="0" err="1"/>
              <a:t>with</a:t>
            </a:r>
            <a:r>
              <a:rPr lang="tr-TR" dirty="0"/>
              <a:t> </a:t>
            </a:r>
            <a:r>
              <a:rPr lang="tr-TR" dirty="0" err="1"/>
              <a:t>the</a:t>
            </a:r>
            <a:r>
              <a:rPr lang="tr-TR" dirty="0"/>
              <a:t> </a:t>
            </a:r>
            <a:r>
              <a:rPr lang="tr-TR" dirty="0" err="1"/>
              <a:t>Puritans</a:t>
            </a:r>
            <a:r>
              <a:rPr lang="tr-TR" dirty="0"/>
              <a:t>.</a:t>
            </a:r>
          </a:p>
          <a:p>
            <a:r>
              <a:rPr lang="tr-TR" dirty="0" err="1"/>
              <a:t>Left</a:t>
            </a:r>
            <a:r>
              <a:rPr lang="tr-TR" dirty="0"/>
              <a:t> </a:t>
            </a:r>
            <a:r>
              <a:rPr lang="tr-TR" dirty="0" err="1"/>
              <a:t>Church</a:t>
            </a:r>
            <a:r>
              <a:rPr lang="tr-TR" dirty="0"/>
              <a:t> </a:t>
            </a:r>
            <a:r>
              <a:rPr lang="tr-TR" dirty="0" err="1"/>
              <a:t>because</a:t>
            </a:r>
            <a:r>
              <a:rPr lang="tr-TR" dirty="0"/>
              <a:t> of </a:t>
            </a:r>
            <a:r>
              <a:rPr lang="tr-TR" dirty="0" err="1"/>
              <a:t>other</a:t>
            </a:r>
            <a:r>
              <a:rPr lang="tr-TR" dirty="0"/>
              <a:t> </a:t>
            </a:r>
            <a:r>
              <a:rPr lang="tr-TR" dirty="0" err="1"/>
              <a:t>people</a:t>
            </a:r>
            <a:endParaRPr lang="tr-TR" dirty="0"/>
          </a:p>
          <a:p>
            <a:r>
              <a:rPr lang="tr-TR" dirty="0" err="1"/>
              <a:t>Wrote</a:t>
            </a:r>
            <a:r>
              <a:rPr lang="tr-TR" dirty="0"/>
              <a:t> </a:t>
            </a:r>
            <a:r>
              <a:rPr lang="tr-TR" dirty="0" err="1"/>
              <a:t>for</a:t>
            </a:r>
            <a:r>
              <a:rPr lang="tr-TR" dirty="0"/>
              <a:t> </a:t>
            </a:r>
            <a:r>
              <a:rPr lang="tr-TR" dirty="0" err="1"/>
              <a:t>the</a:t>
            </a:r>
            <a:r>
              <a:rPr lang="tr-TR" dirty="0"/>
              <a:t> </a:t>
            </a:r>
            <a:r>
              <a:rPr lang="tr-TR" dirty="0" err="1"/>
              <a:t>Revolution</a:t>
            </a:r>
            <a:r>
              <a:rPr lang="tr-TR" dirty="0"/>
              <a:t> </a:t>
            </a:r>
            <a:r>
              <a:rPr lang="tr-TR" dirty="0" err="1"/>
              <a:t>and</a:t>
            </a:r>
            <a:r>
              <a:rPr lang="tr-TR" dirty="0"/>
              <a:t> Cromwell</a:t>
            </a:r>
          </a:p>
          <a:p>
            <a:r>
              <a:rPr lang="tr-TR" dirty="0" err="1"/>
              <a:t>Became</a:t>
            </a:r>
            <a:r>
              <a:rPr lang="tr-TR" dirty="0"/>
              <a:t> </a:t>
            </a:r>
            <a:r>
              <a:rPr lang="tr-TR" dirty="0" err="1"/>
              <a:t>blind</a:t>
            </a:r>
            <a:endParaRPr lang="tr-TR" dirty="0"/>
          </a:p>
          <a:p>
            <a:endParaRPr lang="tr-TR" dirty="0"/>
          </a:p>
          <a:p>
            <a:endParaRPr lang="tr-TR" dirty="0"/>
          </a:p>
        </p:txBody>
      </p:sp>
    </p:spTree>
    <p:extLst>
      <p:ext uri="{BB962C8B-B14F-4D97-AF65-F5344CB8AC3E}">
        <p14:creationId xmlns:p14="http://schemas.microsoft.com/office/powerpoint/2010/main" val="1923617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8636-5298-4EAC-9CE3-4A06F72C90D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9F98C02-0759-4DD6-ACD4-F0CD64BAECEC}"/>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13599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DD6BD-81D3-44E4-8069-9B4DD2FE49D6}"/>
              </a:ext>
            </a:extLst>
          </p:cNvPr>
          <p:cNvSpPr>
            <a:spLocks noGrp="1"/>
          </p:cNvSpPr>
          <p:nvPr>
            <p:ph type="title"/>
          </p:nvPr>
        </p:nvSpPr>
        <p:spPr/>
        <p:txBody>
          <a:bodyPr/>
          <a:lstStyle/>
          <a:p>
            <a:r>
              <a:rPr lang="tr-TR" dirty="0" err="1"/>
              <a:t>Lycidas</a:t>
            </a:r>
            <a:endParaRPr lang="en-GB" dirty="0"/>
          </a:p>
        </p:txBody>
      </p:sp>
      <p:sp>
        <p:nvSpPr>
          <p:cNvPr id="3" name="Content Placeholder 2">
            <a:extLst>
              <a:ext uri="{FF2B5EF4-FFF2-40B4-BE49-F238E27FC236}">
                <a16:creationId xmlns:a16="http://schemas.microsoft.com/office/drawing/2014/main" id="{F6C42F44-7041-45AE-81A9-D8963BC19BC4}"/>
              </a:ext>
            </a:extLst>
          </p:cNvPr>
          <p:cNvSpPr>
            <a:spLocks noGrp="1"/>
          </p:cNvSpPr>
          <p:nvPr>
            <p:ph idx="1"/>
          </p:nvPr>
        </p:nvSpPr>
        <p:spPr/>
        <p:txBody>
          <a:bodyPr/>
          <a:lstStyle/>
          <a:p>
            <a:r>
              <a:rPr lang="tr-TR" dirty="0"/>
              <a:t>Pastoral </a:t>
            </a:r>
            <a:r>
              <a:rPr lang="tr-TR" dirty="0" err="1"/>
              <a:t>elegy</a:t>
            </a:r>
            <a:r>
              <a:rPr lang="tr-TR" dirty="0"/>
              <a:t> on Edward </a:t>
            </a:r>
            <a:r>
              <a:rPr lang="tr-TR" dirty="0" err="1"/>
              <a:t>King</a:t>
            </a:r>
            <a:r>
              <a:rPr lang="tr-TR" dirty="0"/>
              <a:t> </a:t>
            </a:r>
            <a:r>
              <a:rPr lang="tr-TR" dirty="0" err="1"/>
              <a:t>Milton’s</a:t>
            </a:r>
            <a:r>
              <a:rPr lang="tr-TR" dirty="0"/>
              <a:t> </a:t>
            </a:r>
            <a:r>
              <a:rPr lang="tr-TR" dirty="0" err="1"/>
              <a:t>friend</a:t>
            </a:r>
            <a:endParaRPr lang="tr-TR" dirty="0"/>
          </a:p>
          <a:p>
            <a:r>
              <a:rPr lang="tr-TR" dirty="0" err="1"/>
              <a:t>Edmund</a:t>
            </a:r>
            <a:r>
              <a:rPr lang="tr-TR" dirty="0"/>
              <a:t> </a:t>
            </a:r>
            <a:r>
              <a:rPr lang="tr-TR" dirty="0" err="1"/>
              <a:t>Spenser</a:t>
            </a:r>
            <a:endParaRPr lang="tr-TR" dirty="0"/>
          </a:p>
          <a:p>
            <a:r>
              <a:rPr lang="tr-TR" dirty="0" err="1"/>
              <a:t>Theocritus</a:t>
            </a:r>
            <a:r>
              <a:rPr lang="tr-TR" dirty="0"/>
              <a:t>, </a:t>
            </a:r>
            <a:r>
              <a:rPr lang="tr-TR" dirty="0" err="1"/>
              <a:t>Virgil</a:t>
            </a:r>
            <a:r>
              <a:rPr lang="tr-TR" dirty="0"/>
              <a:t>, </a:t>
            </a:r>
            <a:r>
              <a:rPr lang="tr-TR" dirty="0" err="1"/>
              <a:t>Petrarch</a:t>
            </a:r>
            <a:endParaRPr lang="tr-TR" dirty="0"/>
          </a:p>
          <a:p>
            <a:r>
              <a:rPr lang="tr-TR" dirty="0" err="1"/>
              <a:t>Shepherds</a:t>
            </a:r>
            <a:endParaRPr lang="tr-TR" dirty="0"/>
          </a:p>
          <a:p>
            <a:r>
              <a:rPr lang="tr-TR" dirty="0" err="1"/>
              <a:t>Shepherds</a:t>
            </a:r>
            <a:r>
              <a:rPr lang="tr-TR" dirty="0"/>
              <a:t> as </a:t>
            </a:r>
            <a:r>
              <a:rPr lang="tr-TR" dirty="0" err="1"/>
              <a:t>pastor</a:t>
            </a:r>
            <a:endParaRPr lang="tr-TR" dirty="0"/>
          </a:p>
          <a:p>
            <a:r>
              <a:rPr lang="tr-TR" dirty="0" err="1"/>
              <a:t>Lycidas</a:t>
            </a:r>
            <a:r>
              <a:rPr lang="tr-TR" dirty="0"/>
              <a:t> </a:t>
            </a:r>
            <a:r>
              <a:rPr lang="tr-TR" dirty="0" err="1"/>
              <a:t>enjoys</a:t>
            </a:r>
            <a:r>
              <a:rPr lang="tr-TR" dirty="0"/>
              <a:t> a </a:t>
            </a:r>
            <a:r>
              <a:rPr lang="tr-TR" dirty="0" err="1"/>
              <a:t>perfected</a:t>
            </a:r>
            <a:r>
              <a:rPr lang="tr-TR" dirty="0"/>
              <a:t> pastoral </a:t>
            </a:r>
            <a:r>
              <a:rPr lang="tr-TR" dirty="0" err="1"/>
              <a:t>existence</a:t>
            </a:r>
            <a:r>
              <a:rPr lang="tr-TR" dirty="0"/>
              <a:t> </a:t>
            </a:r>
          </a:p>
        </p:txBody>
      </p:sp>
    </p:spTree>
    <p:extLst>
      <p:ext uri="{BB962C8B-B14F-4D97-AF65-F5344CB8AC3E}">
        <p14:creationId xmlns:p14="http://schemas.microsoft.com/office/powerpoint/2010/main" val="1096375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D120B-8F61-45C1-9F55-31D8D1932CFE}"/>
              </a:ext>
            </a:extLst>
          </p:cNvPr>
          <p:cNvSpPr>
            <a:spLocks noGrp="1"/>
          </p:cNvSpPr>
          <p:nvPr>
            <p:ph type="title"/>
          </p:nvPr>
        </p:nvSpPr>
        <p:spPr/>
        <p:txBody>
          <a:bodyPr>
            <a:normAutofit fontScale="90000"/>
          </a:bodyPr>
          <a:lstStyle/>
          <a:p>
            <a:r>
              <a:rPr lang="tr-TR" dirty="0" err="1"/>
              <a:t>The</a:t>
            </a:r>
            <a:r>
              <a:rPr lang="tr-TR" dirty="0"/>
              <a:t> </a:t>
            </a:r>
            <a:r>
              <a:rPr lang="tr-TR" dirty="0" err="1"/>
              <a:t>Reason</a:t>
            </a:r>
            <a:r>
              <a:rPr lang="tr-TR" dirty="0"/>
              <a:t> of </a:t>
            </a:r>
            <a:r>
              <a:rPr lang="tr-TR" dirty="0" err="1"/>
              <a:t>Church</a:t>
            </a:r>
            <a:r>
              <a:rPr lang="tr-TR" dirty="0"/>
              <a:t> </a:t>
            </a:r>
            <a:r>
              <a:rPr lang="tr-TR" dirty="0" err="1"/>
              <a:t>Government</a:t>
            </a:r>
            <a:r>
              <a:rPr lang="tr-TR" dirty="0"/>
              <a:t> </a:t>
            </a:r>
            <a:r>
              <a:rPr lang="tr-TR" dirty="0" err="1"/>
              <a:t>Urged</a:t>
            </a:r>
            <a:r>
              <a:rPr lang="tr-TR" dirty="0"/>
              <a:t> </a:t>
            </a:r>
            <a:r>
              <a:rPr lang="tr-TR" dirty="0" err="1"/>
              <a:t>against</a:t>
            </a:r>
            <a:r>
              <a:rPr lang="tr-TR" dirty="0"/>
              <a:t> </a:t>
            </a:r>
            <a:r>
              <a:rPr lang="tr-TR" dirty="0" err="1"/>
              <a:t>Prelaty</a:t>
            </a:r>
            <a:endParaRPr lang="en-GB" dirty="0"/>
          </a:p>
        </p:txBody>
      </p:sp>
      <p:sp>
        <p:nvSpPr>
          <p:cNvPr id="3" name="Content Placeholder 2">
            <a:extLst>
              <a:ext uri="{FF2B5EF4-FFF2-40B4-BE49-F238E27FC236}">
                <a16:creationId xmlns:a16="http://schemas.microsoft.com/office/drawing/2014/main" id="{A34E2210-23B2-4462-84CD-62479D0C25B0}"/>
              </a:ext>
            </a:extLst>
          </p:cNvPr>
          <p:cNvSpPr>
            <a:spLocks noGrp="1"/>
          </p:cNvSpPr>
          <p:nvPr>
            <p:ph idx="1"/>
          </p:nvPr>
        </p:nvSpPr>
        <p:spPr/>
        <p:txBody>
          <a:bodyPr/>
          <a:lstStyle/>
          <a:p>
            <a:r>
              <a:rPr lang="tr-TR" dirty="0" err="1"/>
              <a:t>Prelaty</a:t>
            </a:r>
            <a:r>
              <a:rPr lang="tr-TR" dirty="0"/>
              <a:t>: </a:t>
            </a:r>
            <a:r>
              <a:rPr lang="tr-TR" dirty="0" err="1"/>
              <a:t>government</a:t>
            </a:r>
            <a:r>
              <a:rPr lang="tr-TR" dirty="0"/>
              <a:t> </a:t>
            </a:r>
            <a:r>
              <a:rPr lang="tr-TR" dirty="0" err="1"/>
              <a:t>by</a:t>
            </a:r>
            <a:r>
              <a:rPr lang="tr-TR" dirty="0"/>
              <a:t> </a:t>
            </a:r>
            <a:r>
              <a:rPr lang="tr-TR" dirty="0" err="1"/>
              <a:t>bishops</a:t>
            </a:r>
            <a:r>
              <a:rPr lang="tr-TR" dirty="0"/>
              <a:t>, </a:t>
            </a:r>
            <a:r>
              <a:rPr lang="tr-TR" dirty="0" err="1"/>
              <a:t>religious</a:t>
            </a:r>
            <a:r>
              <a:rPr lang="tr-TR" dirty="0"/>
              <a:t> </a:t>
            </a:r>
            <a:r>
              <a:rPr lang="tr-TR" dirty="0" err="1"/>
              <a:t>administration</a:t>
            </a:r>
            <a:endParaRPr lang="tr-TR" dirty="0"/>
          </a:p>
          <a:p>
            <a:r>
              <a:rPr lang="tr-TR" dirty="0" err="1"/>
              <a:t>Attacks</a:t>
            </a:r>
            <a:r>
              <a:rPr lang="tr-TR" dirty="0"/>
              <a:t> </a:t>
            </a:r>
            <a:r>
              <a:rPr lang="tr-TR" dirty="0" err="1"/>
              <a:t>liturgy</a:t>
            </a:r>
            <a:r>
              <a:rPr lang="tr-TR" dirty="0"/>
              <a:t>, </a:t>
            </a:r>
            <a:r>
              <a:rPr lang="tr-TR" dirty="0" err="1"/>
              <a:t>bishops</a:t>
            </a:r>
            <a:r>
              <a:rPr lang="tr-TR" dirty="0"/>
              <a:t> </a:t>
            </a:r>
            <a:r>
              <a:rPr lang="tr-TR" dirty="0" err="1"/>
              <a:t>and</a:t>
            </a:r>
            <a:r>
              <a:rPr lang="tr-TR" dirty="0"/>
              <a:t> </a:t>
            </a:r>
            <a:r>
              <a:rPr lang="tr-TR" dirty="0" err="1"/>
              <a:t>Church</a:t>
            </a:r>
            <a:r>
              <a:rPr lang="tr-TR" dirty="0"/>
              <a:t> of </a:t>
            </a:r>
            <a:r>
              <a:rPr lang="tr-TR" dirty="0" err="1"/>
              <a:t>England</a:t>
            </a:r>
            <a:endParaRPr lang="tr-TR" dirty="0"/>
          </a:p>
          <a:p>
            <a:r>
              <a:rPr lang="tr-TR" dirty="0" err="1"/>
              <a:t>Milton</a:t>
            </a:r>
            <a:r>
              <a:rPr lang="tr-TR" dirty="0"/>
              <a:t> had </a:t>
            </a:r>
            <a:r>
              <a:rPr lang="tr-TR" dirty="0" err="1"/>
              <a:t>opponents</a:t>
            </a:r>
            <a:r>
              <a:rPr lang="tr-TR" dirty="0"/>
              <a:t> in </a:t>
            </a:r>
            <a:r>
              <a:rPr lang="tr-TR" dirty="0" err="1"/>
              <a:t>the</a:t>
            </a:r>
            <a:r>
              <a:rPr lang="tr-TR" dirty="0"/>
              <a:t> </a:t>
            </a:r>
            <a:r>
              <a:rPr lang="tr-TR" dirty="0" err="1"/>
              <a:t>church</a:t>
            </a:r>
            <a:endParaRPr lang="tr-TR" dirty="0"/>
          </a:p>
          <a:p>
            <a:endParaRPr lang="en-GB" dirty="0"/>
          </a:p>
        </p:txBody>
      </p:sp>
    </p:spTree>
    <p:extLst>
      <p:ext uri="{BB962C8B-B14F-4D97-AF65-F5344CB8AC3E}">
        <p14:creationId xmlns:p14="http://schemas.microsoft.com/office/powerpoint/2010/main" val="744582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3"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75" name="Color Fill">
            <a:extLst>
              <a:ext uri="{FF2B5EF4-FFF2-40B4-BE49-F238E27FC236}">
                <a16:creationId xmlns:a16="http://schemas.microsoft.com/office/drawing/2014/main" id="{A8A68745-355E-4D81-AA5F-942C71082A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sp>
        <p:nvSpPr>
          <p:cNvPr id="77" name="Graphic 9">
            <a:extLst>
              <a:ext uri="{FF2B5EF4-FFF2-40B4-BE49-F238E27FC236}">
                <a16:creationId xmlns:a16="http://schemas.microsoft.com/office/drawing/2014/main" id="{9A450B93-9615-4854-BEA5-4A85DF5CD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86719" y="0"/>
            <a:ext cx="6905281" cy="6858000"/>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4">
              <a:alpha val="25000"/>
            </a:schemeClr>
          </a:solidFill>
          <a:ln w="9525" cap="flat">
            <a:noFill/>
            <a:prstDash val="solid"/>
            <a:miter/>
          </a:ln>
        </p:spPr>
        <p:txBody>
          <a:bodyPr wrap="square" rtlCol="0" anchor="ctr">
            <a:noAutofit/>
          </a:bodyPr>
          <a:lstStyle/>
          <a:p>
            <a:endParaRPr lang="en-US" dirty="0"/>
          </a:p>
        </p:txBody>
      </p:sp>
      <p:sp>
        <p:nvSpPr>
          <p:cNvPr id="79" name="Texture">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E8674E4C-F720-4003-8B76-C9C39E0D47E7}"/>
              </a:ext>
            </a:extLst>
          </p:cNvPr>
          <p:cNvSpPr>
            <a:spLocks noGrp="1"/>
          </p:cNvSpPr>
          <p:nvPr>
            <p:ph type="title"/>
          </p:nvPr>
        </p:nvSpPr>
        <p:spPr>
          <a:xfrm>
            <a:off x="457200" y="758952"/>
            <a:ext cx="4640729" cy="720527"/>
          </a:xfrm>
        </p:spPr>
        <p:txBody>
          <a:bodyPr anchor="b">
            <a:normAutofit/>
          </a:bodyPr>
          <a:lstStyle/>
          <a:p>
            <a:r>
              <a:rPr lang="tr-TR" dirty="0" err="1"/>
              <a:t>Areopagitica</a:t>
            </a:r>
            <a:endParaRPr lang="en-GB" dirty="0"/>
          </a:p>
        </p:txBody>
      </p:sp>
      <p:sp>
        <p:nvSpPr>
          <p:cNvPr id="1030" name="Content Placeholder 1029">
            <a:extLst>
              <a:ext uri="{FF2B5EF4-FFF2-40B4-BE49-F238E27FC236}">
                <a16:creationId xmlns:a16="http://schemas.microsoft.com/office/drawing/2014/main" id="{406A3E42-D558-400E-8D2A-90911DA01E81}"/>
              </a:ext>
            </a:extLst>
          </p:cNvPr>
          <p:cNvSpPr>
            <a:spLocks noGrp="1"/>
          </p:cNvSpPr>
          <p:nvPr>
            <p:ph idx="1"/>
          </p:nvPr>
        </p:nvSpPr>
        <p:spPr>
          <a:xfrm>
            <a:off x="457200" y="1541942"/>
            <a:ext cx="4640729" cy="4797213"/>
          </a:xfrm>
        </p:spPr>
        <p:txBody>
          <a:bodyPr>
            <a:normAutofit/>
          </a:bodyPr>
          <a:lstStyle/>
          <a:p>
            <a:r>
              <a:rPr lang="tr-TR" dirty="0" err="1"/>
              <a:t>Freedom</a:t>
            </a:r>
            <a:r>
              <a:rPr lang="tr-TR" dirty="0"/>
              <a:t> of </a:t>
            </a:r>
            <a:r>
              <a:rPr lang="tr-TR" dirty="0" err="1"/>
              <a:t>speech</a:t>
            </a:r>
            <a:endParaRPr lang="tr-TR" dirty="0"/>
          </a:p>
          <a:p>
            <a:r>
              <a:rPr lang="tr-TR" dirty="0" err="1"/>
              <a:t>Press</a:t>
            </a:r>
            <a:r>
              <a:rPr lang="tr-TR" dirty="0"/>
              <a:t> </a:t>
            </a:r>
            <a:r>
              <a:rPr lang="tr-TR" dirty="0" err="1"/>
              <a:t>Ordinance</a:t>
            </a:r>
            <a:r>
              <a:rPr lang="tr-TR" dirty="0"/>
              <a:t> in 1643</a:t>
            </a:r>
          </a:p>
          <a:p>
            <a:r>
              <a:rPr lang="tr-TR" dirty="0" err="1"/>
              <a:t>Defense</a:t>
            </a:r>
            <a:r>
              <a:rPr lang="tr-TR" dirty="0"/>
              <a:t> of </a:t>
            </a:r>
            <a:r>
              <a:rPr lang="tr-TR" dirty="0" err="1"/>
              <a:t>intellectual</a:t>
            </a:r>
            <a:r>
              <a:rPr lang="tr-TR" dirty="0"/>
              <a:t> </a:t>
            </a:r>
            <a:r>
              <a:rPr lang="tr-TR" dirty="0" err="1"/>
              <a:t>liberty</a:t>
            </a:r>
            <a:endParaRPr lang="tr-TR" dirty="0"/>
          </a:p>
          <a:p>
            <a:r>
              <a:rPr lang="tr-TR" dirty="0" err="1"/>
              <a:t>Flood</a:t>
            </a:r>
            <a:r>
              <a:rPr lang="tr-TR" dirty="0"/>
              <a:t> of </a:t>
            </a:r>
            <a:r>
              <a:rPr lang="tr-TR" dirty="0" err="1"/>
              <a:t>pamphlets</a:t>
            </a:r>
            <a:endParaRPr lang="tr-TR" dirty="0"/>
          </a:p>
          <a:p>
            <a:r>
              <a:rPr lang="tr-TR" dirty="0" err="1"/>
              <a:t>Censorship</a:t>
            </a:r>
            <a:r>
              <a:rPr lang="tr-TR" dirty="0"/>
              <a:t> </a:t>
            </a:r>
            <a:r>
              <a:rPr lang="tr-TR" dirty="0" err="1"/>
              <a:t>laws</a:t>
            </a:r>
            <a:endParaRPr lang="tr-TR" dirty="0"/>
          </a:p>
          <a:p>
            <a:r>
              <a:rPr lang="tr-TR" dirty="0"/>
              <a:t>Publisher </a:t>
            </a:r>
            <a:r>
              <a:rPr lang="tr-TR" dirty="0" err="1"/>
              <a:t>and</a:t>
            </a:r>
            <a:r>
              <a:rPr lang="tr-TR" dirty="0"/>
              <a:t> </a:t>
            </a:r>
            <a:r>
              <a:rPr lang="tr-TR" dirty="0" err="1"/>
              <a:t>author</a:t>
            </a:r>
            <a:r>
              <a:rPr lang="tr-TR" dirty="0"/>
              <a:t> </a:t>
            </a:r>
            <a:r>
              <a:rPr lang="tr-TR" dirty="0" err="1"/>
              <a:t>will</a:t>
            </a:r>
            <a:r>
              <a:rPr lang="tr-TR" dirty="0"/>
              <a:t> be </a:t>
            </a:r>
            <a:r>
              <a:rPr lang="tr-TR" dirty="0" err="1"/>
              <a:t>identified</a:t>
            </a:r>
            <a:r>
              <a:rPr lang="tr-TR" dirty="0"/>
              <a:t> </a:t>
            </a:r>
            <a:r>
              <a:rPr lang="tr-TR" dirty="0" err="1"/>
              <a:t>and</a:t>
            </a:r>
            <a:r>
              <a:rPr lang="tr-TR" dirty="0"/>
              <a:t> </a:t>
            </a:r>
            <a:r>
              <a:rPr lang="tr-TR" dirty="0" err="1"/>
              <a:t>fined</a:t>
            </a:r>
            <a:r>
              <a:rPr lang="tr-TR" dirty="0"/>
              <a:t> </a:t>
            </a:r>
            <a:r>
              <a:rPr lang="tr-TR" dirty="0" err="1"/>
              <a:t>and</a:t>
            </a:r>
            <a:r>
              <a:rPr lang="tr-TR" dirty="0"/>
              <a:t> </a:t>
            </a:r>
            <a:r>
              <a:rPr lang="tr-TR" dirty="0" err="1"/>
              <a:t>imprisoned</a:t>
            </a:r>
            <a:r>
              <a:rPr lang="tr-TR" dirty="0"/>
              <a:t> </a:t>
            </a:r>
            <a:r>
              <a:rPr lang="tr-TR" dirty="0" err="1"/>
              <a:t>if</a:t>
            </a:r>
            <a:r>
              <a:rPr lang="tr-TR" dirty="0"/>
              <a:t> </a:t>
            </a:r>
            <a:r>
              <a:rPr lang="tr-TR" dirty="0" err="1"/>
              <a:t>necessary</a:t>
            </a:r>
            <a:endParaRPr lang="tr-TR" dirty="0"/>
          </a:p>
          <a:p>
            <a:r>
              <a:rPr lang="tr-TR" dirty="0" err="1"/>
              <a:t>The</a:t>
            </a:r>
            <a:r>
              <a:rPr lang="tr-TR" dirty="0"/>
              <a:t> </a:t>
            </a:r>
            <a:r>
              <a:rPr lang="tr-TR" dirty="0" err="1"/>
              <a:t>clash</a:t>
            </a:r>
            <a:r>
              <a:rPr lang="tr-TR" dirty="0"/>
              <a:t> </a:t>
            </a:r>
            <a:r>
              <a:rPr lang="tr-TR" dirty="0" err="1"/>
              <a:t>and</a:t>
            </a:r>
            <a:r>
              <a:rPr lang="tr-TR" dirty="0"/>
              <a:t> </a:t>
            </a:r>
            <a:r>
              <a:rPr lang="tr-TR" dirty="0" err="1"/>
              <a:t>conflict</a:t>
            </a:r>
            <a:r>
              <a:rPr lang="tr-TR" dirty="0"/>
              <a:t> of </a:t>
            </a:r>
            <a:r>
              <a:rPr lang="tr-TR" dirty="0" err="1"/>
              <a:t>ideas</a:t>
            </a:r>
            <a:r>
              <a:rPr lang="tr-TR" dirty="0"/>
              <a:t> </a:t>
            </a:r>
            <a:r>
              <a:rPr lang="tr-TR" dirty="0" err="1"/>
              <a:t>should</a:t>
            </a:r>
            <a:r>
              <a:rPr lang="tr-TR" dirty="0"/>
              <a:t> be </a:t>
            </a:r>
            <a:r>
              <a:rPr lang="tr-TR" dirty="0" err="1"/>
              <a:t>allowed</a:t>
            </a:r>
            <a:endParaRPr lang="tr-TR" dirty="0"/>
          </a:p>
          <a:p>
            <a:r>
              <a:rPr lang="tr-TR" dirty="0" err="1"/>
              <a:t>Truth</a:t>
            </a:r>
            <a:r>
              <a:rPr lang="tr-TR" dirty="0"/>
              <a:t> </a:t>
            </a:r>
            <a:r>
              <a:rPr lang="tr-TR" dirty="0" err="1"/>
              <a:t>unveiled</a:t>
            </a:r>
            <a:r>
              <a:rPr lang="tr-TR" dirty="0"/>
              <a:t> </a:t>
            </a:r>
            <a:r>
              <a:rPr lang="tr-TR" dirty="0" err="1"/>
              <a:t>by</a:t>
            </a:r>
            <a:r>
              <a:rPr lang="tr-TR" dirty="0"/>
              <a:t> </a:t>
            </a:r>
            <a:r>
              <a:rPr lang="tr-TR" dirty="0" err="1"/>
              <a:t>this</a:t>
            </a:r>
            <a:r>
              <a:rPr lang="tr-TR" dirty="0"/>
              <a:t> </a:t>
            </a:r>
            <a:r>
              <a:rPr lang="tr-TR" dirty="0" err="1"/>
              <a:t>Milton</a:t>
            </a:r>
            <a:r>
              <a:rPr lang="tr-TR" dirty="0"/>
              <a:t> </a:t>
            </a:r>
            <a:r>
              <a:rPr lang="tr-TR" dirty="0" err="1"/>
              <a:t>thought</a:t>
            </a:r>
            <a:endParaRPr lang="tr-TR" dirty="0"/>
          </a:p>
          <a:p>
            <a:r>
              <a:rPr lang="tr-TR" dirty="0" err="1"/>
              <a:t>Religious</a:t>
            </a:r>
            <a:r>
              <a:rPr lang="tr-TR" dirty="0"/>
              <a:t> </a:t>
            </a:r>
            <a:r>
              <a:rPr lang="tr-TR" dirty="0" err="1"/>
              <a:t>toleration</a:t>
            </a:r>
            <a:endParaRPr lang="en-US" dirty="0"/>
          </a:p>
        </p:txBody>
      </p:sp>
      <p:pic>
        <p:nvPicPr>
          <p:cNvPr id="1026" name="Picture 2">
            <a:extLst>
              <a:ext uri="{FF2B5EF4-FFF2-40B4-BE49-F238E27FC236}">
                <a16:creationId xmlns:a16="http://schemas.microsoft.com/office/drawing/2014/main" id="{10684E25-2CF4-479A-B756-9883CD94C1E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82993" y="-62463"/>
            <a:ext cx="4808305" cy="7045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8990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302B6-DDB4-4C8C-94DB-DDA02A5566C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7A24DFD-FB9F-4E0B-910A-800B63172227}"/>
              </a:ext>
            </a:extLst>
          </p:cNvPr>
          <p:cNvSpPr>
            <a:spLocks noGrp="1"/>
          </p:cNvSpPr>
          <p:nvPr>
            <p:ph idx="1"/>
          </p:nvPr>
        </p:nvSpPr>
        <p:spPr/>
        <p:txBody>
          <a:bodyPr>
            <a:normAutofit/>
          </a:bodyPr>
          <a:lstStyle/>
          <a:p>
            <a:r>
              <a:rPr lang="tr-TR" sz="2800" dirty="0" err="1"/>
              <a:t>Isocrates</a:t>
            </a:r>
            <a:r>
              <a:rPr lang="tr-TR" sz="2800" dirty="0"/>
              <a:t>, his </a:t>
            </a:r>
            <a:r>
              <a:rPr lang="tr-TR" sz="2800" dirty="0" err="1"/>
              <a:t>speech</a:t>
            </a:r>
            <a:r>
              <a:rPr lang="tr-TR" sz="2800" dirty="0"/>
              <a:t> </a:t>
            </a:r>
            <a:r>
              <a:rPr lang="tr-TR" sz="2800" dirty="0" err="1"/>
              <a:t>to</a:t>
            </a:r>
            <a:r>
              <a:rPr lang="tr-TR" sz="2800" dirty="0"/>
              <a:t> </a:t>
            </a:r>
            <a:r>
              <a:rPr lang="tr-TR" sz="2800" dirty="0" err="1"/>
              <a:t>the</a:t>
            </a:r>
            <a:r>
              <a:rPr lang="tr-TR" sz="2800" dirty="0"/>
              <a:t> </a:t>
            </a:r>
            <a:r>
              <a:rPr lang="tr-TR" sz="2800" dirty="0" err="1"/>
              <a:t>Areopagus</a:t>
            </a:r>
            <a:r>
              <a:rPr lang="tr-TR" sz="2800" dirty="0"/>
              <a:t>, </a:t>
            </a:r>
            <a:r>
              <a:rPr lang="tr-TR" sz="2800" dirty="0" err="1"/>
              <a:t>the</a:t>
            </a:r>
            <a:r>
              <a:rPr lang="tr-TR" sz="2800" dirty="0"/>
              <a:t> </a:t>
            </a:r>
            <a:r>
              <a:rPr lang="tr-TR" sz="2800" dirty="0" err="1"/>
              <a:t>Council</a:t>
            </a:r>
            <a:r>
              <a:rPr lang="tr-TR" sz="2800" dirty="0"/>
              <a:t> of </a:t>
            </a:r>
            <a:r>
              <a:rPr lang="tr-TR" sz="2800" dirty="0" err="1"/>
              <a:t>the</a:t>
            </a:r>
            <a:r>
              <a:rPr lang="tr-TR" sz="2800" dirty="0"/>
              <a:t> Wise</a:t>
            </a:r>
          </a:p>
          <a:p>
            <a:r>
              <a:rPr lang="tr-TR" sz="2800" dirty="0" err="1"/>
              <a:t>Beneficial</a:t>
            </a:r>
            <a:r>
              <a:rPr lang="tr-TR" sz="2800" dirty="0"/>
              <a:t> </a:t>
            </a:r>
            <a:r>
              <a:rPr lang="tr-TR" sz="2800" dirty="0" err="1"/>
              <a:t>for</a:t>
            </a:r>
            <a:r>
              <a:rPr lang="tr-TR" sz="2800" dirty="0"/>
              <a:t> </a:t>
            </a:r>
            <a:r>
              <a:rPr lang="tr-TR" sz="2800" dirty="0" err="1"/>
              <a:t>reformation</a:t>
            </a:r>
            <a:endParaRPr lang="tr-TR" sz="2800" dirty="0"/>
          </a:p>
          <a:p>
            <a:r>
              <a:rPr lang="tr-TR" sz="2800" dirty="0"/>
              <a:t>«</a:t>
            </a:r>
            <a:r>
              <a:rPr lang="tr-TR" sz="2800" dirty="0" err="1"/>
              <a:t>give</a:t>
            </a:r>
            <a:r>
              <a:rPr lang="tr-TR" sz="2800" dirty="0"/>
              <a:t> me </a:t>
            </a:r>
            <a:r>
              <a:rPr lang="tr-TR" sz="2800" dirty="0" err="1"/>
              <a:t>the</a:t>
            </a:r>
            <a:r>
              <a:rPr lang="tr-TR" sz="2800" dirty="0"/>
              <a:t> </a:t>
            </a:r>
            <a:r>
              <a:rPr lang="tr-TR" sz="2800" dirty="0" err="1"/>
              <a:t>liberty</a:t>
            </a:r>
            <a:r>
              <a:rPr lang="tr-TR" sz="2800" dirty="0"/>
              <a:t> </a:t>
            </a:r>
            <a:r>
              <a:rPr lang="tr-TR" sz="2800" dirty="0" err="1"/>
              <a:t>to</a:t>
            </a:r>
            <a:r>
              <a:rPr lang="tr-TR" sz="2800" dirty="0"/>
              <a:t> </a:t>
            </a:r>
            <a:r>
              <a:rPr lang="tr-TR" sz="2800" dirty="0" err="1"/>
              <a:t>know</a:t>
            </a:r>
            <a:r>
              <a:rPr lang="tr-TR" sz="2800" dirty="0"/>
              <a:t>, </a:t>
            </a:r>
            <a:r>
              <a:rPr lang="tr-TR" sz="2800" dirty="0" err="1"/>
              <a:t>to</a:t>
            </a:r>
            <a:r>
              <a:rPr lang="tr-TR" sz="2800" dirty="0"/>
              <a:t> </a:t>
            </a:r>
            <a:r>
              <a:rPr lang="tr-TR" sz="2800" dirty="0" err="1"/>
              <a:t>utter</a:t>
            </a:r>
            <a:r>
              <a:rPr lang="tr-TR" sz="2800" dirty="0"/>
              <a:t> </a:t>
            </a:r>
            <a:r>
              <a:rPr lang="tr-TR" sz="2800" dirty="0" err="1"/>
              <a:t>and</a:t>
            </a:r>
            <a:r>
              <a:rPr lang="tr-TR" sz="2800" dirty="0"/>
              <a:t> </a:t>
            </a:r>
            <a:r>
              <a:rPr lang="tr-TR" sz="2800" dirty="0" err="1"/>
              <a:t>to</a:t>
            </a:r>
            <a:r>
              <a:rPr lang="tr-TR" sz="2800" dirty="0"/>
              <a:t> </a:t>
            </a:r>
            <a:r>
              <a:rPr lang="tr-TR" sz="2800" dirty="0" err="1"/>
              <a:t>argue</a:t>
            </a:r>
            <a:r>
              <a:rPr lang="tr-TR" sz="2800" dirty="0"/>
              <a:t> </a:t>
            </a:r>
            <a:r>
              <a:rPr lang="tr-TR" sz="2800" dirty="0" err="1"/>
              <a:t>freely</a:t>
            </a:r>
            <a:r>
              <a:rPr lang="tr-TR" sz="2800" dirty="0"/>
              <a:t> </a:t>
            </a:r>
            <a:r>
              <a:rPr lang="tr-TR" sz="2800" dirty="0" err="1"/>
              <a:t>according</a:t>
            </a:r>
            <a:r>
              <a:rPr lang="tr-TR" sz="2800" dirty="0"/>
              <a:t> </a:t>
            </a:r>
            <a:r>
              <a:rPr lang="tr-TR" sz="2800" dirty="0" err="1"/>
              <a:t>to</a:t>
            </a:r>
            <a:r>
              <a:rPr lang="tr-TR" sz="2800" dirty="0"/>
              <a:t> </a:t>
            </a:r>
            <a:r>
              <a:rPr lang="tr-TR" sz="2800" dirty="0" err="1"/>
              <a:t>conscience</a:t>
            </a:r>
            <a:r>
              <a:rPr lang="tr-TR" sz="2800" dirty="0"/>
              <a:t>, </a:t>
            </a:r>
            <a:r>
              <a:rPr lang="tr-TR" sz="2800" dirty="0" err="1"/>
              <a:t>above</a:t>
            </a:r>
            <a:r>
              <a:rPr lang="tr-TR" sz="2800" dirty="0"/>
              <a:t> </a:t>
            </a:r>
            <a:r>
              <a:rPr lang="tr-TR" sz="2800" dirty="0" err="1"/>
              <a:t>all</a:t>
            </a:r>
            <a:r>
              <a:rPr lang="tr-TR" sz="2800" dirty="0"/>
              <a:t> </a:t>
            </a:r>
            <a:r>
              <a:rPr lang="tr-TR" sz="2800" dirty="0" err="1"/>
              <a:t>liberties</a:t>
            </a:r>
            <a:r>
              <a:rPr lang="tr-TR" sz="2800" dirty="0"/>
              <a:t>»</a:t>
            </a:r>
            <a:endParaRPr lang="en-GB" sz="2800" dirty="0"/>
          </a:p>
        </p:txBody>
      </p:sp>
    </p:spTree>
    <p:extLst>
      <p:ext uri="{BB962C8B-B14F-4D97-AF65-F5344CB8AC3E}">
        <p14:creationId xmlns:p14="http://schemas.microsoft.com/office/powerpoint/2010/main" val="3810569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0" name="Rectangle 109">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2"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14" name="Group 113">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15" name="Oval 114">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16" name="Freeform: Shape 115">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17" name="Freeform: Shape 116">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18" name="Freeform: Shape 117">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19"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21"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123" name="Freeform: Shape 122">
            <a:extLst>
              <a:ext uri="{FF2B5EF4-FFF2-40B4-BE49-F238E27FC236}">
                <a16:creationId xmlns:a16="http://schemas.microsoft.com/office/drawing/2014/main" id="{EA7E347D-B32A-4759-B7FF-FD25A9AEE6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48" y="-17141"/>
            <a:ext cx="12188952" cy="6875141"/>
          </a:xfrm>
          <a:custGeom>
            <a:avLst/>
            <a:gdLst>
              <a:gd name="connsiteX0" fmla="*/ 1488154 w 12188952"/>
              <a:gd name="connsiteY0" fmla="*/ 3508108 h 6875141"/>
              <a:gd name="connsiteX1" fmla="*/ 1292116 w 12188952"/>
              <a:gd name="connsiteY1" fmla="*/ 3704145 h 6875141"/>
              <a:gd name="connsiteX2" fmla="*/ 1488154 w 12188952"/>
              <a:gd name="connsiteY2" fmla="*/ 3900182 h 6875141"/>
              <a:gd name="connsiteX3" fmla="*/ 1684192 w 12188952"/>
              <a:gd name="connsiteY3" fmla="*/ 3704145 h 6875141"/>
              <a:gd name="connsiteX4" fmla="*/ 1488154 w 12188952"/>
              <a:gd name="connsiteY4" fmla="*/ 3508108 h 6875141"/>
              <a:gd name="connsiteX5" fmla="*/ 12188951 w 12188952"/>
              <a:gd name="connsiteY5" fmla="*/ 3213837 h 6875141"/>
              <a:gd name="connsiteX6" fmla="*/ 11900948 w 12188952"/>
              <a:gd name="connsiteY6" fmla="*/ 3213837 h 6875141"/>
              <a:gd name="connsiteX7" fmla="*/ 10063117 w 12188952"/>
              <a:gd name="connsiteY7" fmla="*/ 5051668 h 6875141"/>
              <a:gd name="connsiteX8" fmla="*/ 10063117 w 12188952"/>
              <a:gd name="connsiteY8" fmla="*/ 6875141 h 6875141"/>
              <a:gd name="connsiteX9" fmla="*/ 12073153 w 12188952"/>
              <a:gd name="connsiteY9" fmla="*/ 6875141 h 6875141"/>
              <a:gd name="connsiteX10" fmla="*/ 12083467 w 12188952"/>
              <a:gd name="connsiteY10" fmla="*/ 6874620 h 6875141"/>
              <a:gd name="connsiteX11" fmla="*/ 12188951 w 12188952"/>
              <a:gd name="connsiteY11" fmla="*/ 6858522 h 6875141"/>
              <a:gd name="connsiteX12" fmla="*/ 12188951 w 12188952"/>
              <a:gd name="connsiteY12" fmla="*/ 6280730 h 6875141"/>
              <a:gd name="connsiteX13" fmla="*/ 12188952 w 12188952"/>
              <a:gd name="connsiteY13" fmla="*/ 6280729 h 6875141"/>
              <a:gd name="connsiteX14" fmla="*/ 12188952 w 12188952"/>
              <a:gd name="connsiteY14" fmla="*/ 3832194 h 6875141"/>
              <a:gd name="connsiteX15" fmla="*/ 12188951 w 12188952"/>
              <a:gd name="connsiteY15" fmla="*/ 3832194 h 6875141"/>
              <a:gd name="connsiteX16" fmla="*/ 0 w 12188952"/>
              <a:gd name="connsiteY16" fmla="*/ 2798382 h 6875141"/>
              <a:gd name="connsiteX17" fmla="*/ 0 w 12188952"/>
              <a:gd name="connsiteY17" fmla="*/ 4217834 h 6875141"/>
              <a:gd name="connsiteX18" fmla="*/ 10291 w 12188952"/>
              <a:gd name="connsiteY18" fmla="*/ 4210345 h 6875141"/>
              <a:gd name="connsiteX19" fmla="*/ 460407 w 12188952"/>
              <a:gd name="connsiteY19" fmla="*/ 3508108 h 6875141"/>
              <a:gd name="connsiteX20" fmla="*/ 10291 w 12188952"/>
              <a:gd name="connsiteY20" fmla="*/ 2805871 h 6875141"/>
              <a:gd name="connsiteX21" fmla="*/ 11563230 w 12188952"/>
              <a:gd name="connsiteY21" fmla="*/ 603215 h 6875141"/>
              <a:gd name="connsiteX22" fmla="*/ 11381044 w 12188952"/>
              <a:gd name="connsiteY22" fmla="*/ 620944 h 6875141"/>
              <a:gd name="connsiteX23" fmla="*/ 11546600 w 12188952"/>
              <a:gd name="connsiteY23" fmla="*/ 1418331 h 6875141"/>
              <a:gd name="connsiteX24" fmla="*/ 12161801 w 12188952"/>
              <a:gd name="connsiteY24" fmla="*/ 1601617 h 6875141"/>
              <a:gd name="connsiteX25" fmla="*/ 12185891 w 12188952"/>
              <a:gd name="connsiteY25" fmla="*/ 1600043 h 6875141"/>
              <a:gd name="connsiteX26" fmla="*/ 12185891 w 12188952"/>
              <a:gd name="connsiteY26" fmla="*/ 795119 h 6875141"/>
              <a:gd name="connsiteX27" fmla="*/ 12178431 w 12188952"/>
              <a:gd name="connsiteY27" fmla="*/ 786500 h 6875141"/>
              <a:gd name="connsiteX28" fmla="*/ 11563230 w 12188952"/>
              <a:gd name="connsiteY28" fmla="*/ 603215 h 6875141"/>
              <a:gd name="connsiteX29" fmla="*/ 1368216 w 12188952"/>
              <a:gd name="connsiteY29" fmla="*/ 0 h 6875141"/>
              <a:gd name="connsiteX30" fmla="*/ 0 w 12188952"/>
              <a:gd name="connsiteY30" fmla="*/ 0 h 6875141"/>
              <a:gd name="connsiteX31" fmla="*/ 0 w 12188952"/>
              <a:gd name="connsiteY31" fmla="*/ 1368215 h 6875141"/>
              <a:gd name="connsiteX32" fmla="*/ 1372241 w 12188952"/>
              <a:gd name="connsiteY32" fmla="*/ 2740456 h 6875141"/>
              <a:gd name="connsiteX33" fmla="*/ 2740456 w 12188952"/>
              <a:gd name="connsiteY33" fmla="*/ 2740456 h 6875141"/>
              <a:gd name="connsiteX34" fmla="*/ 2740456 w 12188952"/>
              <a:gd name="connsiteY34" fmla="*/ 1372240 h 6875141"/>
              <a:gd name="connsiteX35" fmla="*/ 1368216 w 12188952"/>
              <a:gd name="connsiteY35" fmla="*/ 0 h 6875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188952" h="6875141">
                <a:moveTo>
                  <a:pt x="1488154" y="3508108"/>
                </a:moveTo>
                <a:cubicBezTo>
                  <a:pt x="1379885" y="3508108"/>
                  <a:pt x="1292116" y="3595877"/>
                  <a:pt x="1292116" y="3704145"/>
                </a:cubicBezTo>
                <a:cubicBezTo>
                  <a:pt x="1292116" y="3812413"/>
                  <a:pt x="1379885" y="3900182"/>
                  <a:pt x="1488154" y="3900182"/>
                </a:cubicBezTo>
                <a:cubicBezTo>
                  <a:pt x="1596423" y="3900182"/>
                  <a:pt x="1684192" y="3812413"/>
                  <a:pt x="1684192" y="3704145"/>
                </a:cubicBezTo>
                <a:cubicBezTo>
                  <a:pt x="1684192" y="3595877"/>
                  <a:pt x="1596423" y="3508108"/>
                  <a:pt x="1488154" y="3508108"/>
                </a:cubicBezTo>
                <a:close/>
                <a:moveTo>
                  <a:pt x="12188951" y="3213837"/>
                </a:moveTo>
                <a:lnTo>
                  <a:pt x="11900948" y="3213837"/>
                </a:lnTo>
                <a:cubicBezTo>
                  <a:pt x="10885931" y="3213837"/>
                  <a:pt x="10063117" y="4036651"/>
                  <a:pt x="10063117" y="5051668"/>
                </a:cubicBezTo>
                <a:lnTo>
                  <a:pt x="10063117" y="6875141"/>
                </a:lnTo>
                <a:lnTo>
                  <a:pt x="12073153" y="6875141"/>
                </a:lnTo>
                <a:lnTo>
                  <a:pt x="12083467" y="6874620"/>
                </a:lnTo>
                <a:lnTo>
                  <a:pt x="12188951" y="6858522"/>
                </a:lnTo>
                <a:lnTo>
                  <a:pt x="12188951" y="6280730"/>
                </a:lnTo>
                <a:lnTo>
                  <a:pt x="12188952" y="6280729"/>
                </a:lnTo>
                <a:lnTo>
                  <a:pt x="12188952" y="3832194"/>
                </a:lnTo>
                <a:lnTo>
                  <a:pt x="12188951" y="3832194"/>
                </a:lnTo>
                <a:close/>
                <a:moveTo>
                  <a:pt x="0" y="2798382"/>
                </a:moveTo>
                <a:lnTo>
                  <a:pt x="0" y="4217834"/>
                </a:lnTo>
                <a:lnTo>
                  <a:pt x="10291" y="4210345"/>
                </a:lnTo>
                <a:cubicBezTo>
                  <a:pt x="100314" y="4143505"/>
                  <a:pt x="460407" y="3854496"/>
                  <a:pt x="460407" y="3508108"/>
                </a:cubicBezTo>
                <a:cubicBezTo>
                  <a:pt x="460407" y="3161721"/>
                  <a:pt x="100314" y="2872711"/>
                  <a:pt x="10291" y="2805871"/>
                </a:cubicBezTo>
                <a:close/>
                <a:moveTo>
                  <a:pt x="11563230" y="603215"/>
                </a:moveTo>
                <a:cubicBezTo>
                  <a:pt x="11455784" y="606833"/>
                  <a:pt x="11381044" y="620944"/>
                  <a:pt x="11381044" y="620944"/>
                </a:cubicBezTo>
                <a:cubicBezTo>
                  <a:pt x="11381044" y="620944"/>
                  <a:pt x="11280695" y="1152426"/>
                  <a:pt x="11546600" y="1418331"/>
                </a:cubicBezTo>
                <a:cubicBezTo>
                  <a:pt x="11712792" y="1584523"/>
                  <a:pt x="11982723" y="1607645"/>
                  <a:pt x="12161801" y="1601617"/>
                </a:cubicBezTo>
                <a:lnTo>
                  <a:pt x="12185891" y="1600043"/>
                </a:lnTo>
                <a:lnTo>
                  <a:pt x="12185891" y="795119"/>
                </a:lnTo>
                <a:lnTo>
                  <a:pt x="12178431" y="786500"/>
                </a:lnTo>
                <a:cubicBezTo>
                  <a:pt x="12012240" y="620309"/>
                  <a:pt x="11742309" y="597187"/>
                  <a:pt x="11563230" y="603215"/>
                </a:cubicBezTo>
                <a:close/>
                <a:moveTo>
                  <a:pt x="1368216" y="0"/>
                </a:moveTo>
                <a:lnTo>
                  <a:pt x="0" y="0"/>
                </a:lnTo>
                <a:lnTo>
                  <a:pt x="0" y="1368215"/>
                </a:lnTo>
                <a:cubicBezTo>
                  <a:pt x="0" y="2126091"/>
                  <a:pt x="614365" y="2740456"/>
                  <a:pt x="1372241" y="2740456"/>
                </a:cubicBezTo>
                <a:lnTo>
                  <a:pt x="2740456" y="2740456"/>
                </a:lnTo>
                <a:lnTo>
                  <a:pt x="2740456" y="1372240"/>
                </a:lnTo>
                <a:cubicBezTo>
                  <a:pt x="2740456" y="614365"/>
                  <a:pt x="2126092" y="0"/>
                  <a:pt x="1368216" y="0"/>
                </a:cubicBezTo>
                <a:close/>
              </a:path>
            </a:pathLst>
          </a:cu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useBgFill="1">
        <p:nvSpPr>
          <p:cNvPr id="125" name="Background Fill">
            <a:extLst>
              <a:ext uri="{FF2B5EF4-FFF2-40B4-BE49-F238E27FC236}">
                <a16:creationId xmlns:a16="http://schemas.microsoft.com/office/drawing/2014/main" id="{681F9FCB-1E38-43E9-8567-6292F4842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pic>
        <p:nvPicPr>
          <p:cNvPr id="6" name="Picture 8" descr="1688 Edition | John Milton&amp;#39;s Paradise Lost | The Morgan Library &amp;amp; Museum">
            <a:extLst>
              <a:ext uri="{FF2B5EF4-FFF2-40B4-BE49-F238E27FC236}">
                <a16:creationId xmlns:a16="http://schemas.microsoft.com/office/drawing/2014/main" id="{4DA807FC-C2F5-473A-B78C-1CB9F282859B}"/>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t="8130" r="-1" b="32173"/>
          <a:stretch/>
        </p:blipFill>
        <p:spPr bwMode="auto">
          <a:xfrm>
            <a:off x="1530" y="10"/>
            <a:ext cx="12188941" cy="6857990"/>
          </a:xfrm>
          <a:prstGeom prst="rect">
            <a:avLst/>
          </a:prstGeom>
          <a:noFill/>
          <a:extLst>
            <a:ext uri="{909E8E84-426E-40DD-AFC4-6F175D3DCCD1}">
              <a14:hiddenFill xmlns:a14="http://schemas.microsoft.com/office/drawing/2010/main">
                <a:solidFill>
                  <a:srgbClr val="FFFFFF"/>
                </a:solidFill>
              </a14:hiddenFill>
            </a:ext>
          </a:extLst>
        </p:spPr>
      </p:pic>
      <p:sp>
        <p:nvSpPr>
          <p:cNvPr id="127" name="Rectangle 126">
            <a:extLst>
              <a:ext uri="{FF2B5EF4-FFF2-40B4-BE49-F238E27FC236}">
                <a16:creationId xmlns:a16="http://schemas.microsoft.com/office/drawing/2014/main" id="{E687037D-D197-4CDD-BB5E-43AEE9E53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4" y="3205874"/>
            <a:ext cx="12188952" cy="3652125"/>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4A2D4B-4196-42DA-AF94-6A1F21A8A4BD}"/>
              </a:ext>
            </a:extLst>
          </p:cNvPr>
          <p:cNvSpPr>
            <a:spLocks noGrp="1"/>
          </p:cNvSpPr>
          <p:nvPr>
            <p:ph type="title"/>
          </p:nvPr>
        </p:nvSpPr>
        <p:spPr>
          <a:xfrm>
            <a:off x="455541" y="4114799"/>
            <a:ext cx="6744188" cy="2013995"/>
          </a:xfrm>
        </p:spPr>
        <p:txBody>
          <a:bodyPr vert="horz" lIns="91440" tIns="45720" rIns="91440" bIns="45720" rtlCol="0" anchor="b">
            <a:normAutofit/>
          </a:bodyPr>
          <a:lstStyle/>
          <a:p>
            <a:r>
              <a:rPr lang="tr-TR" sz="5400" dirty="0">
                <a:solidFill>
                  <a:srgbClr val="FFFFFF"/>
                </a:solidFill>
              </a:rPr>
              <a:t>PARADISE LOST</a:t>
            </a:r>
            <a:endParaRPr lang="en-US" sz="5400" dirty="0">
              <a:solidFill>
                <a:srgbClr val="FFFFFF"/>
              </a:solidFill>
            </a:endParaRPr>
          </a:p>
        </p:txBody>
      </p:sp>
    </p:spTree>
    <p:extLst>
      <p:ext uri="{BB962C8B-B14F-4D97-AF65-F5344CB8AC3E}">
        <p14:creationId xmlns:p14="http://schemas.microsoft.com/office/powerpoint/2010/main" val="4196942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4B9D4A-6060-43C8-9171-F75521B69C8C}"/>
              </a:ext>
            </a:extLst>
          </p:cNvPr>
          <p:cNvSpPr>
            <a:spLocks noGrp="1"/>
          </p:cNvSpPr>
          <p:nvPr>
            <p:ph idx="1"/>
          </p:nvPr>
        </p:nvSpPr>
        <p:spPr>
          <a:xfrm>
            <a:off x="457200" y="657546"/>
            <a:ext cx="7685037" cy="5519417"/>
          </a:xfrm>
        </p:spPr>
        <p:txBody>
          <a:bodyPr>
            <a:normAutofit fontScale="92500" lnSpcReduction="10000"/>
          </a:bodyPr>
          <a:lstStyle/>
          <a:p>
            <a:r>
              <a:rPr lang="en-US" dirty="0"/>
              <a:t>Milton took public stances on</a:t>
            </a:r>
            <a:r>
              <a:rPr lang="tr-TR" dirty="0"/>
              <a:t> </a:t>
            </a:r>
            <a:r>
              <a:rPr lang="en-US" dirty="0"/>
              <a:t>a great number of issues, but most important to the reading of Paradise Lost are his </a:t>
            </a:r>
            <a:r>
              <a:rPr lang="en-US" b="1" dirty="0"/>
              <a:t>positions on religion</a:t>
            </a:r>
            <a:r>
              <a:rPr lang="en-US" dirty="0"/>
              <a:t>.</a:t>
            </a:r>
            <a:endParaRPr lang="tr-TR" dirty="0"/>
          </a:p>
          <a:p>
            <a:r>
              <a:rPr lang="en-US" dirty="0"/>
              <a:t>In Milton's time, the </a:t>
            </a:r>
            <a:r>
              <a:rPr lang="en-US" u="sng" dirty="0"/>
              <a:t>Anglican Church</a:t>
            </a:r>
            <a:r>
              <a:rPr lang="tr-TR" u="sng" dirty="0"/>
              <a:t> </a:t>
            </a:r>
            <a:r>
              <a:rPr lang="tr-TR" u="sng" dirty="0" err="1"/>
              <a:t>split</a:t>
            </a:r>
            <a:r>
              <a:rPr lang="tr-TR" u="sng" dirty="0"/>
              <a:t> </a:t>
            </a:r>
            <a:r>
              <a:rPr lang="tr-TR" u="sng" dirty="0" err="1"/>
              <a:t>into</a:t>
            </a:r>
            <a:r>
              <a:rPr lang="tr-TR" u="sng" dirty="0"/>
              <a:t> </a:t>
            </a:r>
            <a:r>
              <a:rPr lang="tr-TR" dirty="0" err="1"/>
              <a:t>high</a:t>
            </a:r>
            <a:r>
              <a:rPr lang="tr-TR" dirty="0"/>
              <a:t> </a:t>
            </a:r>
            <a:r>
              <a:rPr lang="en-US" dirty="0"/>
              <a:t>Anglican, moderate Anglican, and Puritan or Presbyterian sects. Milton was a Presbyterian. This denomination called for the abolishment of bishops, an office that exists as part of</a:t>
            </a:r>
            <a:r>
              <a:rPr lang="tr-TR" dirty="0"/>
              <a:t> </a:t>
            </a:r>
            <a:r>
              <a:rPr lang="en-US" dirty="0"/>
              <a:t>the Catholic and Anglican churches. Milton, however, gradually took his views further, ultimately </a:t>
            </a:r>
            <a:r>
              <a:rPr lang="tr-TR" b="1" u="sng" dirty="0" err="1"/>
              <a:t>calling</a:t>
            </a:r>
            <a:r>
              <a:rPr lang="en-US" b="1" u="sng" dirty="0"/>
              <a:t> for the removal of all priests, whom he referred to as "hirelings." </a:t>
            </a:r>
            <a:endParaRPr lang="tr-TR" b="1" u="sng" dirty="0"/>
          </a:p>
          <a:p>
            <a:r>
              <a:rPr lang="en-US" dirty="0"/>
              <a:t>Milton </a:t>
            </a:r>
            <a:r>
              <a:rPr lang="en-US" u="sng" dirty="0"/>
              <a:t>despised the corruption he saw in the Catholic Church</a:t>
            </a:r>
            <a:r>
              <a:rPr lang="en-US" dirty="0"/>
              <a:t>, repeatedly </a:t>
            </a:r>
            <a:r>
              <a:rPr lang="en-US" dirty="0" err="1"/>
              <a:t>attac</a:t>
            </a:r>
            <a:r>
              <a:rPr lang="tr-TR" dirty="0"/>
              <a:t>i</a:t>
            </a:r>
            <a:r>
              <a:rPr lang="en-US" dirty="0"/>
              <a:t>king it both in his poetry and prose. In Lycidas, he likens Catholics to hungry wolves leaping into a sheep' s pen. </a:t>
            </a:r>
            <a:endParaRPr lang="tr-TR" dirty="0"/>
          </a:p>
          <a:p>
            <a:r>
              <a:rPr lang="en-US" dirty="0"/>
              <a:t>Milton saw few problems with the division of Protestants into more and smaller </a:t>
            </a:r>
            <a:r>
              <a:rPr lang="en-US" dirty="0" err="1"/>
              <a:t>denomimitions</a:t>
            </a:r>
            <a:r>
              <a:rPr lang="en-US" dirty="0"/>
              <a:t>. </a:t>
            </a:r>
            <a:r>
              <a:rPr lang="en-US" b="1" dirty="0" err="1"/>
              <a:t>Instea</a:t>
            </a:r>
            <a:r>
              <a:rPr lang="tr-TR" b="1" dirty="0"/>
              <a:t>d</a:t>
            </a:r>
            <a:r>
              <a:rPr lang="en-US" b="1" dirty="0"/>
              <a:t> he thought that the fragmentation of churches was a sign </a:t>
            </a:r>
            <a:r>
              <a:rPr lang="tr-TR" b="1" dirty="0"/>
              <a:t>o</a:t>
            </a:r>
            <a:r>
              <a:rPr lang="en-US" b="1" dirty="0"/>
              <a:t>f healthy self-examination</a:t>
            </a:r>
            <a:r>
              <a:rPr lang="en-US" dirty="0"/>
              <a:t>, and believed that </a:t>
            </a:r>
            <a:r>
              <a:rPr lang="en-US" b="1" dirty="0"/>
              <a:t>each individual Christian should be his own church</a:t>
            </a:r>
            <a:r>
              <a:rPr lang="en-US" dirty="0"/>
              <a:t>, without any establishment to encumber hi</a:t>
            </a:r>
            <a:r>
              <a:rPr lang="tr-TR" dirty="0"/>
              <a:t>m</a:t>
            </a:r>
            <a:r>
              <a:rPr lang="en-US" dirty="0"/>
              <a:t>. These beliefs, expressed in a great number of</a:t>
            </a:r>
            <a:r>
              <a:rPr lang="tr-TR" dirty="0"/>
              <a:t> </a:t>
            </a:r>
            <a:r>
              <a:rPr lang="en-US" dirty="0"/>
              <a:t>pamphlets, prompted his break with the Presbyterians before 1650. From that point on, Milton </a:t>
            </a:r>
            <a:r>
              <a:rPr lang="en-US" b="1" u="sng" dirty="0"/>
              <a:t>advocated </a:t>
            </a:r>
            <a:r>
              <a:rPr lang="tr-TR" b="1" u="sng" dirty="0" err="1"/>
              <a:t>the</a:t>
            </a:r>
            <a:r>
              <a:rPr lang="en-US" b="1" u="sng" dirty="0"/>
              <a:t> complete abolishment of all church establishments, </a:t>
            </a:r>
            <a:r>
              <a:rPr lang="en-US" dirty="0"/>
              <a:t>and kept his own private and individual religion, close to the Calvinism </a:t>
            </a:r>
            <a:r>
              <a:rPr lang="en-US" dirty="0" err="1"/>
              <a:t>practised</a:t>
            </a:r>
            <a:r>
              <a:rPr lang="en-US" dirty="0"/>
              <a:t> by Presbyterians but differing in some ways. </a:t>
            </a:r>
            <a:endParaRPr lang="en-GB" dirty="0"/>
          </a:p>
          <a:p>
            <a:endParaRPr lang="en-GB" dirty="0"/>
          </a:p>
        </p:txBody>
      </p:sp>
    </p:spTree>
    <p:extLst>
      <p:ext uri="{BB962C8B-B14F-4D97-AF65-F5344CB8AC3E}">
        <p14:creationId xmlns:p14="http://schemas.microsoft.com/office/powerpoint/2010/main" val="1678364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ED6746-8655-4B7C-B170-9E23A17CBDB8}"/>
              </a:ext>
            </a:extLst>
          </p:cNvPr>
          <p:cNvSpPr>
            <a:spLocks noGrp="1"/>
          </p:cNvSpPr>
          <p:nvPr>
            <p:ph idx="1"/>
          </p:nvPr>
        </p:nvSpPr>
        <p:spPr>
          <a:xfrm>
            <a:off x="457200" y="565079"/>
            <a:ext cx="7685037" cy="5611884"/>
          </a:xfrm>
        </p:spPr>
        <p:txBody>
          <a:bodyPr/>
          <a:lstStyle/>
          <a:p>
            <a:r>
              <a:rPr lang="en-US" dirty="0"/>
              <a:t>Throughout Para</a:t>
            </a:r>
            <a:r>
              <a:rPr lang="tr-TR" dirty="0"/>
              <a:t>d</a:t>
            </a:r>
            <a:r>
              <a:rPr lang="en-US" dirty="0" err="1"/>
              <a:t>ise</a:t>
            </a:r>
            <a:r>
              <a:rPr lang="en-US" dirty="0"/>
              <a:t> Lost, Milton expresses the idea that Adam and Eve's </a:t>
            </a:r>
            <a:r>
              <a:rPr lang="en-US" b="1" dirty="0"/>
              <a:t>fall from grace was actually fortunate</a:t>
            </a:r>
            <a:r>
              <a:rPr lang="en-US" dirty="0"/>
              <a:t>, because it gives individual huma</a:t>
            </a:r>
            <a:r>
              <a:rPr lang="tr-TR" dirty="0"/>
              <a:t>n</a:t>
            </a:r>
            <a:r>
              <a:rPr lang="en-US" dirty="0"/>
              <a:t> beings the opportunity to redeem themselves by true repentance and faith.</a:t>
            </a:r>
            <a:endParaRPr lang="tr-TR" dirty="0"/>
          </a:p>
          <a:p>
            <a:r>
              <a:rPr lang="en-US" dirty="0"/>
              <a:t>The importance of remaining </a:t>
            </a:r>
            <a:r>
              <a:rPr lang="en-US" dirty="0" err="1"/>
              <a:t>st</a:t>
            </a:r>
            <a:r>
              <a:rPr lang="tr-TR" dirty="0" err="1"/>
              <a:t>rong</a:t>
            </a:r>
            <a:r>
              <a:rPr lang="en-US" dirty="0"/>
              <a:t> in one' s p</a:t>
            </a:r>
            <a:r>
              <a:rPr lang="tr-TR" dirty="0" err="1"/>
              <a:t>ersonal</a:t>
            </a:r>
            <a:r>
              <a:rPr lang="tr-TR" dirty="0"/>
              <a:t> r</a:t>
            </a:r>
            <a:r>
              <a:rPr lang="en-US" dirty="0" err="1"/>
              <a:t>eligious</a:t>
            </a:r>
            <a:r>
              <a:rPr lang="en-US" dirty="0"/>
              <a:t> convictions, particularly in the face of widespread condemnation, is a major theme in the later books of Paradise Lost, as Michael shows Adam the vision of Enoch and Noah, two followers of</a:t>
            </a:r>
            <a:r>
              <a:rPr lang="tr-TR" dirty="0"/>
              <a:t> </a:t>
            </a:r>
            <a:r>
              <a:rPr lang="en-US" dirty="0"/>
              <a:t>God who risk death to stand up for him. </a:t>
            </a:r>
            <a:endParaRPr lang="tr-TR" dirty="0"/>
          </a:p>
          <a:p>
            <a:r>
              <a:rPr lang="en-US" dirty="0"/>
              <a:t>Paradise Lost also presents a number of Protestant Christian positions: the </a:t>
            </a:r>
            <a:r>
              <a:rPr lang="en-US" b="1" dirty="0"/>
              <a:t>union of the Old and New Testaments</a:t>
            </a:r>
            <a:r>
              <a:rPr lang="en-US" dirty="0"/>
              <a:t>, the unworthiness of mankind, and the importance of Christ's love in man's salvation.</a:t>
            </a:r>
            <a:endParaRPr lang="tr-TR" dirty="0"/>
          </a:p>
          <a:p>
            <a:endParaRPr lang="en-GB" dirty="0"/>
          </a:p>
        </p:txBody>
      </p:sp>
    </p:spTree>
    <p:extLst>
      <p:ext uri="{BB962C8B-B14F-4D97-AF65-F5344CB8AC3E}">
        <p14:creationId xmlns:p14="http://schemas.microsoft.com/office/powerpoint/2010/main" val="2630361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F5B4DB-384D-43AB-BA5C-085C93F155E6}"/>
              </a:ext>
            </a:extLst>
          </p:cNvPr>
          <p:cNvSpPr>
            <a:spLocks noGrp="1"/>
          </p:cNvSpPr>
          <p:nvPr>
            <p:ph idx="1"/>
          </p:nvPr>
        </p:nvSpPr>
        <p:spPr>
          <a:xfrm>
            <a:off x="457200" y="493160"/>
            <a:ext cx="7685037" cy="5683803"/>
          </a:xfrm>
        </p:spPr>
        <p:txBody>
          <a:bodyPr/>
          <a:lstStyle/>
          <a:p>
            <a:r>
              <a:rPr lang="tr-TR" dirty="0" err="1"/>
              <a:t>Battles</a:t>
            </a:r>
            <a:r>
              <a:rPr lang="tr-TR" dirty="0"/>
              <a:t> </a:t>
            </a:r>
            <a:r>
              <a:rPr lang="tr-TR" dirty="0" err="1"/>
              <a:t>and</a:t>
            </a:r>
            <a:r>
              <a:rPr lang="tr-TR" dirty="0"/>
              <a:t> </a:t>
            </a:r>
            <a:r>
              <a:rPr lang="tr-TR" dirty="0" err="1"/>
              <a:t>disagreements</a:t>
            </a:r>
            <a:r>
              <a:rPr lang="tr-TR" dirty="0"/>
              <a:t> </a:t>
            </a:r>
            <a:r>
              <a:rPr lang="tr-TR" dirty="0" err="1"/>
              <a:t>among</a:t>
            </a:r>
            <a:r>
              <a:rPr lang="tr-TR" dirty="0"/>
              <a:t> </a:t>
            </a:r>
            <a:r>
              <a:rPr lang="tr-TR" dirty="0" err="1"/>
              <a:t>spirits</a:t>
            </a:r>
            <a:endParaRPr lang="tr-TR" dirty="0"/>
          </a:p>
          <a:p>
            <a:r>
              <a:rPr lang="tr-TR" dirty="0" err="1"/>
              <a:t>The</a:t>
            </a:r>
            <a:r>
              <a:rPr lang="tr-TR" dirty="0"/>
              <a:t> Fall </a:t>
            </a:r>
            <a:r>
              <a:rPr lang="tr-TR" dirty="0" err="1"/>
              <a:t>that</a:t>
            </a:r>
            <a:r>
              <a:rPr lang="tr-TR" dirty="0"/>
              <a:t> </a:t>
            </a:r>
            <a:r>
              <a:rPr lang="tr-TR" dirty="0" err="1"/>
              <a:t>caused</a:t>
            </a:r>
            <a:r>
              <a:rPr lang="tr-TR" dirty="0"/>
              <a:t> «</a:t>
            </a:r>
            <a:r>
              <a:rPr lang="tr-TR" dirty="0" err="1"/>
              <a:t>all</a:t>
            </a:r>
            <a:r>
              <a:rPr lang="tr-TR" dirty="0"/>
              <a:t> </a:t>
            </a:r>
            <a:r>
              <a:rPr lang="tr-TR" dirty="0" err="1"/>
              <a:t>our</a:t>
            </a:r>
            <a:r>
              <a:rPr lang="tr-TR" dirty="0"/>
              <a:t> </a:t>
            </a:r>
            <a:r>
              <a:rPr lang="tr-TR" dirty="0" err="1"/>
              <a:t>woe</a:t>
            </a:r>
            <a:r>
              <a:rPr lang="tr-TR" dirty="0"/>
              <a:t>»</a:t>
            </a:r>
          </a:p>
          <a:p>
            <a:r>
              <a:rPr lang="tr-TR" dirty="0" err="1"/>
              <a:t>Knowing</a:t>
            </a:r>
            <a:r>
              <a:rPr lang="tr-TR" dirty="0"/>
              <a:t> </a:t>
            </a:r>
            <a:r>
              <a:rPr lang="tr-TR" dirty="0" err="1"/>
              <a:t>choosing</a:t>
            </a:r>
            <a:r>
              <a:rPr lang="tr-TR" dirty="0"/>
              <a:t>, </a:t>
            </a:r>
            <a:r>
              <a:rPr lang="tr-TR" dirty="0" err="1"/>
              <a:t>free</a:t>
            </a:r>
            <a:r>
              <a:rPr lang="tr-TR" dirty="0"/>
              <a:t> </a:t>
            </a:r>
            <a:r>
              <a:rPr lang="tr-TR" dirty="0" err="1"/>
              <a:t>will</a:t>
            </a:r>
            <a:endParaRPr lang="tr-TR" dirty="0"/>
          </a:p>
          <a:p>
            <a:r>
              <a:rPr lang="tr-TR" dirty="0" err="1"/>
              <a:t>In</a:t>
            </a:r>
            <a:r>
              <a:rPr lang="tr-TR" dirty="0"/>
              <a:t> </a:t>
            </a:r>
            <a:r>
              <a:rPr lang="tr-TR" dirty="0" err="1"/>
              <a:t>medias</a:t>
            </a:r>
            <a:r>
              <a:rPr lang="tr-TR" dirty="0"/>
              <a:t> </a:t>
            </a:r>
            <a:r>
              <a:rPr lang="tr-TR" dirty="0" err="1"/>
              <a:t>res</a:t>
            </a:r>
            <a:r>
              <a:rPr lang="tr-TR" dirty="0"/>
              <a:t>, </a:t>
            </a:r>
            <a:r>
              <a:rPr lang="tr-TR" dirty="0" err="1"/>
              <a:t>invocation</a:t>
            </a:r>
            <a:r>
              <a:rPr lang="tr-TR" dirty="0"/>
              <a:t> </a:t>
            </a:r>
            <a:r>
              <a:rPr lang="tr-TR" dirty="0" err="1"/>
              <a:t>to</a:t>
            </a:r>
            <a:r>
              <a:rPr lang="tr-TR" dirty="0"/>
              <a:t> </a:t>
            </a:r>
            <a:r>
              <a:rPr lang="tr-TR" dirty="0" err="1"/>
              <a:t>the</a:t>
            </a:r>
            <a:r>
              <a:rPr lang="tr-TR" dirty="0"/>
              <a:t> </a:t>
            </a:r>
            <a:r>
              <a:rPr lang="tr-TR" dirty="0" err="1"/>
              <a:t>muses</a:t>
            </a:r>
            <a:r>
              <a:rPr lang="tr-TR" dirty="0"/>
              <a:t>, Grand </a:t>
            </a:r>
            <a:r>
              <a:rPr lang="tr-TR" dirty="0" err="1"/>
              <a:t>battles</a:t>
            </a:r>
            <a:r>
              <a:rPr lang="tr-TR" dirty="0"/>
              <a:t>, </a:t>
            </a:r>
            <a:r>
              <a:rPr lang="tr-TR" dirty="0" err="1"/>
              <a:t>love</a:t>
            </a:r>
            <a:r>
              <a:rPr lang="tr-TR" dirty="0"/>
              <a:t> </a:t>
            </a:r>
            <a:r>
              <a:rPr lang="tr-TR" dirty="0" err="1"/>
              <a:t>affairs</a:t>
            </a:r>
            <a:r>
              <a:rPr lang="tr-TR" dirty="0"/>
              <a:t>, </a:t>
            </a:r>
            <a:r>
              <a:rPr lang="tr-TR" dirty="0" err="1"/>
              <a:t>supernatural</a:t>
            </a:r>
            <a:r>
              <a:rPr lang="tr-TR" dirty="0"/>
              <a:t> </a:t>
            </a:r>
            <a:r>
              <a:rPr lang="tr-TR" dirty="0" err="1"/>
              <a:t>intervention</a:t>
            </a:r>
            <a:r>
              <a:rPr lang="tr-TR" dirty="0"/>
              <a:t>, </a:t>
            </a:r>
            <a:r>
              <a:rPr lang="tr-TR" dirty="0" err="1"/>
              <a:t>descent</a:t>
            </a:r>
            <a:r>
              <a:rPr lang="tr-TR" dirty="0"/>
              <a:t> </a:t>
            </a:r>
            <a:r>
              <a:rPr lang="tr-TR" dirty="0" err="1"/>
              <a:t>into</a:t>
            </a:r>
            <a:r>
              <a:rPr lang="tr-TR" dirty="0"/>
              <a:t> </a:t>
            </a:r>
            <a:r>
              <a:rPr lang="tr-TR" dirty="0" err="1"/>
              <a:t>the</a:t>
            </a:r>
            <a:r>
              <a:rPr lang="tr-TR" dirty="0"/>
              <a:t> </a:t>
            </a:r>
            <a:r>
              <a:rPr lang="tr-TR" dirty="0" err="1"/>
              <a:t>underworld</a:t>
            </a:r>
            <a:r>
              <a:rPr lang="tr-TR" dirty="0"/>
              <a:t>, </a:t>
            </a:r>
            <a:r>
              <a:rPr lang="tr-TR" dirty="0" err="1"/>
              <a:t>catalogs</a:t>
            </a:r>
            <a:r>
              <a:rPr lang="tr-TR" dirty="0"/>
              <a:t> of </a:t>
            </a:r>
            <a:r>
              <a:rPr lang="tr-TR" dirty="0" err="1"/>
              <a:t>warriors</a:t>
            </a:r>
            <a:r>
              <a:rPr lang="tr-TR" dirty="0"/>
              <a:t>, </a:t>
            </a:r>
            <a:r>
              <a:rPr lang="tr-TR" dirty="0" err="1"/>
              <a:t>epic</a:t>
            </a:r>
            <a:r>
              <a:rPr lang="tr-TR" dirty="0"/>
              <a:t> </a:t>
            </a:r>
            <a:r>
              <a:rPr lang="tr-TR" dirty="0" err="1"/>
              <a:t>similes</a:t>
            </a:r>
            <a:endParaRPr lang="tr-TR" dirty="0"/>
          </a:p>
          <a:p>
            <a:r>
              <a:rPr lang="tr-TR" dirty="0" err="1"/>
              <a:t>All</a:t>
            </a:r>
            <a:r>
              <a:rPr lang="tr-TR" dirty="0"/>
              <a:t> </a:t>
            </a:r>
            <a:r>
              <a:rPr lang="tr-TR" dirty="0" err="1"/>
              <a:t>that</a:t>
            </a:r>
            <a:r>
              <a:rPr lang="tr-TR" dirty="0"/>
              <a:t> </a:t>
            </a:r>
            <a:r>
              <a:rPr lang="tr-TR" dirty="0" err="1"/>
              <a:t>epic</a:t>
            </a:r>
            <a:r>
              <a:rPr lang="tr-TR" dirty="0"/>
              <a:t> </a:t>
            </a:r>
            <a:r>
              <a:rPr lang="tr-TR" dirty="0" err="1"/>
              <a:t>poetry</a:t>
            </a:r>
            <a:r>
              <a:rPr lang="tr-TR" dirty="0"/>
              <a:t> </a:t>
            </a:r>
            <a:r>
              <a:rPr lang="tr-TR" dirty="0" err="1"/>
              <a:t>needs</a:t>
            </a:r>
            <a:r>
              <a:rPr lang="tr-TR" dirty="0"/>
              <a:t> is in </a:t>
            </a:r>
            <a:r>
              <a:rPr lang="tr-TR" dirty="0" err="1"/>
              <a:t>Paradise</a:t>
            </a:r>
            <a:r>
              <a:rPr lang="tr-TR" dirty="0"/>
              <a:t> </a:t>
            </a:r>
            <a:r>
              <a:rPr lang="tr-TR" dirty="0" err="1"/>
              <a:t>Lost</a:t>
            </a:r>
            <a:endParaRPr lang="tr-TR" dirty="0"/>
          </a:p>
          <a:p>
            <a:r>
              <a:rPr lang="tr-TR" dirty="0" err="1"/>
              <a:t>The</a:t>
            </a:r>
            <a:r>
              <a:rPr lang="tr-TR" dirty="0"/>
              <a:t> </a:t>
            </a:r>
            <a:r>
              <a:rPr lang="tr-TR" dirty="0" err="1"/>
              <a:t>first</a:t>
            </a:r>
            <a:r>
              <a:rPr lang="tr-TR" dirty="0"/>
              <a:t> </a:t>
            </a:r>
            <a:r>
              <a:rPr lang="tr-TR" dirty="0" err="1"/>
              <a:t>and</a:t>
            </a:r>
            <a:r>
              <a:rPr lang="tr-TR" dirty="0"/>
              <a:t> </a:t>
            </a:r>
            <a:r>
              <a:rPr lang="tr-TR" dirty="0" err="1"/>
              <a:t>greatest</a:t>
            </a:r>
            <a:r>
              <a:rPr lang="tr-TR" dirty="0"/>
              <a:t> of </a:t>
            </a:r>
            <a:r>
              <a:rPr lang="tr-TR" dirty="0" err="1"/>
              <a:t>all</a:t>
            </a:r>
            <a:r>
              <a:rPr lang="tr-TR" dirty="0"/>
              <a:t> </a:t>
            </a:r>
            <a:r>
              <a:rPr lang="tr-TR" dirty="0" err="1"/>
              <a:t>wars</a:t>
            </a:r>
            <a:endParaRPr lang="tr-TR" dirty="0"/>
          </a:p>
          <a:p>
            <a:r>
              <a:rPr lang="tr-TR" dirty="0" err="1"/>
              <a:t>The</a:t>
            </a:r>
            <a:r>
              <a:rPr lang="tr-TR" dirty="0"/>
              <a:t> </a:t>
            </a:r>
            <a:r>
              <a:rPr lang="tr-TR" dirty="0" err="1"/>
              <a:t>fists</a:t>
            </a:r>
            <a:r>
              <a:rPr lang="tr-TR" dirty="0"/>
              <a:t> </a:t>
            </a:r>
            <a:r>
              <a:rPr lang="tr-TR" dirty="0" err="1"/>
              <a:t>and</a:t>
            </a:r>
            <a:r>
              <a:rPr lang="tr-TR" dirty="0"/>
              <a:t> </a:t>
            </a:r>
            <a:r>
              <a:rPr lang="tr-TR" dirty="0" err="1"/>
              <a:t>greatest</a:t>
            </a:r>
            <a:r>
              <a:rPr lang="tr-TR" dirty="0"/>
              <a:t> of </a:t>
            </a:r>
            <a:r>
              <a:rPr lang="tr-TR" dirty="0" err="1"/>
              <a:t>all</a:t>
            </a:r>
            <a:r>
              <a:rPr lang="tr-TR" dirty="0"/>
              <a:t> </a:t>
            </a:r>
            <a:r>
              <a:rPr lang="tr-TR" dirty="0" err="1"/>
              <a:t>love</a:t>
            </a:r>
            <a:r>
              <a:rPr lang="tr-TR" dirty="0"/>
              <a:t> </a:t>
            </a:r>
            <a:r>
              <a:rPr lang="tr-TR" dirty="0" err="1"/>
              <a:t>affairs</a:t>
            </a:r>
            <a:endParaRPr lang="tr-TR" dirty="0"/>
          </a:p>
          <a:p>
            <a:r>
              <a:rPr lang="tr-TR" dirty="0" err="1"/>
              <a:t>Expectations</a:t>
            </a:r>
            <a:r>
              <a:rPr lang="tr-TR" dirty="0"/>
              <a:t> </a:t>
            </a:r>
            <a:r>
              <a:rPr lang="tr-TR" dirty="0" err="1"/>
              <a:t>overturned</a:t>
            </a:r>
            <a:r>
              <a:rPr lang="tr-TR" dirty="0"/>
              <a:t> </a:t>
            </a:r>
            <a:r>
              <a:rPr lang="tr-TR" dirty="0" err="1"/>
              <a:t>by</a:t>
            </a:r>
            <a:r>
              <a:rPr lang="tr-TR" dirty="0"/>
              <a:t> </a:t>
            </a:r>
            <a:r>
              <a:rPr lang="tr-TR" dirty="0" err="1"/>
              <a:t>Milton</a:t>
            </a:r>
            <a:r>
              <a:rPr lang="tr-TR" dirty="0"/>
              <a:t>. </a:t>
            </a:r>
            <a:r>
              <a:rPr lang="tr-TR" dirty="0" err="1"/>
              <a:t>By</a:t>
            </a:r>
            <a:r>
              <a:rPr lang="tr-TR" dirty="0"/>
              <a:t> </a:t>
            </a:r>
            <a:r>
              <a:rPr lang="tr-TR" dirty="0" err="1"/>
              <a:t>critics</a:t>
            </a:r>
            <a:r>
              <a:rPr lang="tr-TR" dirty="0"/>
              <a:t> Satan is </a:t>
            </a:r>
            <a:r>
              <a:rPr lang="tr-TR" dirty="0" err="1"/>
              <a:t>considered</a:t>
            </a:r>
            <a:r>
              <a:rPr lang="tr-TR" dirty="0"/>
              <a:t> as </a:t>
            </a:r>
            <a:r>
              <a:rPr lang="tr-TR" dirty="0" err="1"/>
              <a:t>the</a:t>
            </a:r>
            <a:r>
              <a:rPr lang="tr-TR" dirty="0"/>
              <a:t> </a:t>
            </a:r>
            <a:r>
              <a:rPr lang="tr-TR" dirty="0" err="1"/>
              <a:t>true</a:t>
            </a:r>
            <a:r>
              <a:rPr lang="tr-TR" dirty="0"/>
              <a:t> </a:t>
            </a:r>
            <a:r>
              <a:rPr lang="tr-TR" dirty="0" err="1"/>
              <a:t>hero</a:t>
            </a:r>
            <a:r>
              <a:rPr lang="tr-TR" dirty="0"/>
              <a:t> of </a:t>
            </a:r>
            <a:r>
              <a:rPr lang="tr-TR" dirty="0" err="1"/>
              <a:t>the</a:t>
            </a:r>
            <a:r>
              <a:rPr lang="tr-TR" dirty="0"/>
              <a:t> </a:t>
            </a:r>
            <a:r>
              <a:rPr lang="tr-TR" dirty="0" err="1"/>
              <a:t>poem</a:t>
            </a:r>
            <a:r>
              <a:rPr lang="tr-TR" dirty="0"/>
              <a:t>. </a:t>
            </a:r>
            <a:r>
              <a:rPr lang="tr-TR" dirty="0" err="1"/>
              <a:t>According</a:t>
            </a:r>
            <a:r>
              <a:rPr lang="tr-TR" dirty="0"/>
              <a:t> </a:t>
            </a:r>
            <a:r>
              <a:rPr lang="tr-TR" dirty="0" err="1"/>
              <a:t>to</a:t>
            </a:r>
            <a:r>
              <a:rPr lang="tr-TR" dirty="0"/>
              <a:t> </a:t>
            </a:r>
            <a:r>
              <a:rPr lang="tr-TR" dirty="0" err="1"/>
              <a:t>Blake</a:t>
            </a:r>
            <a:r>
              <a:rPr lang="tr-TR" dirty="0"/>
              <a:t> </a:t>
            </a:r>
            <a:r>
              <a:rPr lang="tr-TR" dirty="0" err="1"/>
              <a:t>and</a:t>
            </a:r>
            <a:r>
              <a:rPr lang="tr-TR" dirty="0"/>
              <a:t> </a:t>
            </a:r>
            <a:r>
              <a:rPr lang="tr-TR" dirty="0" err="1"/>
              <a:t>Shelley</a:t>
            </a:r>
            <a:endParaRPr lang="tr-TR" dirty="0"/>
          </a:p>
          <a:p>
            <a:r>
              <a:rPr lang="tr-TR" dirty="0"/>
              <a:t>Hard </a:t>
            </a:r>
            <a:r>
              <a:rPr lang="tr-TR" dirty="0" err="1"/>
              <a:t>choices</a:t>
            </a:r>
            <a:r>
              <a:rPr lang="tr-TR" dirty="0"/>
              <a:t> </a:t>
            </a:r>
            <a:r>
              <a:rPr lang="tr-TR" dirty="0" err="1"/>
              <a:t>under</a:t>
            </a:r>
            <a:r>
              <a:rPr lang="tr-TR" dirty="0"/>
              <a:t> </a:t>
            </a:r>
            <a:r>
              <a:rPr lang="tr-TR" dirty="0" err="1"/>
              <a:t>the</a:t>
            </a:r>
            <a:r>
              <a:rPr lang="tr-TR" dirty="0"/>
              <a:t> </a:t>
            </a:r>
            <a:r>
              <a:rPr lang="tr-TR" dirty="0" err="1"/>
              <a:t>pressure</a:t>
            </a:r>
            <a:r>
              <a:rPr lang="tr-TR" dirty="0"/>
              <a:t> of </a:t>
            </a:r>
            <a:r>
              <a:rPr lang="tr-TR" dirty="0" err="1"/>
              <a:t>powerful</a:t>
            </a:r>
            <a:r>
              <a:rPr lang="tr-TR" dirty="0"/>
              <a:t> </a:t>
            </a:r>
            <a:r>
              <a:rPr lang="tr-TR" dirty="0" err="1"/>
              <a:t>desires</a:t>
            </a:r>
            <a:r>
              <a:rPr lang="tr-TR" dirty="0"/>
              <a:t> </a:t>
            </a:r>
            <a:r>
              <a:rPr lang="tr-TR" dirty="0" err="1"/>
              <a:t>and</a:t>
            </a:r>
            <a:r>
              <a:rPr lang="tr-TR" dirty="0"/>
              <a:t> </a:t>
            </a:r>
            <a:r>
              <a:rPr lang="tr-TR" dirty="0" err="1"/>
              <a:t>sometimes</a:t>
            </a:r>
            <a:r>
              <a:rPr lang="tr-TR" dirty="0"/>
              <a:t> </a:t>
            </a:r>
            <a:r>
              <a:rPr lang="tr-TR" dirty="0" err="1"/>
              <a:t>devious</a:t>
            </a:r>
            <a:r>
              <a:rPr lang="tr-TR" dirty="0"/>
              <a:t> </a:t>
            </a:r>
            <a:r>
              <a:rPr lang="tr-TR" dirty="0" err="1"/>
              <a:t>temptations</a:t>
            </a:r>
            <a:endParaRPr lang="tr-TR" dirty="0"/>
          </a:p>
          <a:p>
            <a:pPr lvl="1"/>
            <a:r>
              <a:rPr lang="tr-TR" dirty="0" err="1"/>
              <a:t>This</a:t>
            </a:r>
            <a:r>
              <a:rPr lang="tr-TR" dirty="0"/>
              <a:t> </a:t>
            </a:r>
            <a:r>
              <a:rPr lang="tr-TR" dirty="0" err="1"/>
              <a:t>linked</a:t>
            </a:r>
            <a:r>
              <a:rPr lang="tr-TR" dirty="0"/>
              <a:t> </a:t>
            </a:r>
            <a:r>
              <a:rPr lang="tr-TR" dirty="0" err="1"/>
              <a:t>to</a:t>
            </a:r>
            <a:r>
              <a:rPr lang="tr-TR" dirty="0"/>
              <a:t> </a:t>
            </a:r>
            <a:r>
              <a:rPr lang="tr-TR" dirty="0" err="1"/>
              <a:t>the</a:t>
            </a:r>
            <a:r>
              <a:rPr lang="tr-TR" dirty="0"/>
              <a:t> English </a:t>
            </a:r>
            <a:r>
              <a:rPr lang="tr-TR" dirty="0" err="1"/>
              <a:t>Revolution</a:t>
            </a:r>
            <a:r>
              <a:rPr lang="tr-TR" dirty="0"/>
              <a:t> </a:t>
            </a:r>
            <a:r>
              <a:rPr lang="tr-TR" dirty="0" err="1"/>
              <a:t>and</a:t>
            </a:r>
            <a:r>
              <a:rPr lang="tr-TR" dirty="0"/>
              <a:t> </a:t>
            </a:r>
            <a:r>
              <a:rPr lang="tr-TR" dirty="0" err="1"/>
              <a:t>Restoration</a:t>
            </a:r>
            <a:endParaRPr lang="tr-TR" dirty="0"/>
          </a:p>
          <a:p>
            <a:pPr lvl="1"/>
            <a:r>
              <a:rPr lang="tr-TR" dirty="0"/>
              <a:t>Satan </a:t>
            </a:r>
            <a:r>
              <a:rPr lang="tr-TR" dirty="0" err="1"/>
              <a:t>leads</a:t>
            </a:r>
            <a:r>
              <a:rPr lang="tr-TR" dirty="0"/>
              <a:t> a </a:t>
            </a:r>
            <a:r>
              <a:rPr lang="tr-TR" dirty="0" err="1"/>
              <a:t>revolution</a:t>
            </a:r>
            <a:r>
              <a:rPr lang="tr-TR" dirty="0"/>
              <a:t> </a:t>
            </a:r>
            <a:r>
              <a:rPr lang="tr-TR" dirty="0" err="1"/>
              <a:t>against</a:t>
            </a:r>
            <a:r>
              <a:rPr lang="tr-TR" dirty="0"/>
              <a:t> </a:t>
            </a:r>
            <a:r>
              <a:rPr lang="tr-TR" dirty="0" err="1"/>
              <a:t>system</a:t>
            </a:r>
            <a:r>
              <a:rPr lang="tr-TR" dirty="0"/>
              <a:t>!</a:t>
            </a:r>
          </a:p>
        </p:txBody>
      </p:sp>
    </p:spTree>
    <p:extLst>
      <p:ext uri="{BB962C8B-B14F-4D97-AF65-F5344CB8AC3E}">
        <p14:creationId xmlns:p14="http://schemas.microsoft.com/office/powerpoint/2010/main" val="153827805"/>
      </p:ext>
    </p:extLst>
  </p:cSld>
  <p:clrMapOvr>
    <a:masterClrMapping/>
  </p:clrMapOvr>
</p:sld>
</file>

<file path=ppt/theme/theme1.xml><?xml version="1.0" encoding="utf-8"?>
<a:theme xmlns:a="http://schemas.openxmlformats.org/drawingml/2006/main" name="TropicVTI">
  <a:themeElements>
    <a:clrScheme name="Tropic">
      <a:dk1>
        <a:srgbClr val="000000"/>
      </a:dk1>
      <a:lt1>
        <a:sysClr val="window" lastClr="FFFFFF"/>
      </a:lt1>
      <a:dk2>
        <a:srgbClr val="09392F"/>
      </a:dk2>
      <a:lt2>
        <a:srgbClr val="ECF0F0"/>
      </a:lt2>
      <a:accent1>
        <a:srgbClr val="1EBE9B"/>
      </a:accent1>
      <a:accent2>
        <a:srgbClr val="FD7C7C"/>
      </a:accent2>
      <a:accent3>
        <a:srgbClr val="7DA8B5"/>
      </a:accent3>
      <a:accent4>
        <a:srgbClr val="168E74"/>
      </a:accent4>
      <a:accent5>
        <a:srgbClr val="FB7365"/>
      </a:accent5>
      <a:accent6>
        <a:srgbClr val="D39B17"/>
      </a:accent6>
      <a:hlink>
        <a:srgbClr val="EF08F7"/>
      </a:hlink>
      <a:folHlink>
        <a:srgbClr val="8477FE"/>
      </a:folHlink>
    </a:clrScheme>
    <a:fontScheme name="Tropic">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opicVTI" id="{DE8751F2-0439-4D1D-A674-AFC241C9701D}" vid="{C41D9140-98E0-4A26-97C4-97FDCB8D6E04}"/>
    </a:ext>
  </a:extLst>
</a:theme>
</file>

<file path=docProps/app.xml><?xml version="1.0" encoding="utf-8"?>
<Properties xmlns="http://schemas.openxmlformats.org/officeDocument/2006/extended-properties" xmlns:vt="http://schemas.openxmlformats.org/officeDocument/2006/docPropsVTypes">
  <TotalTime>343</TotalTime>
  <Words>2063</Words>
  <Application>Microsoft Office PowerPoint</Application>
  <PresentationFormat>Widescreen</PresentationFormat>
  <Paragraphs>153</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Gill Sans Nova</vt:lpstr>
      <vt:lpstr>TropicVTI</vt:lpstr>
      <vt:lpstr>John Milton  (1608-1674)</vt:lpstr>
      <vt:lpstr>Life</vt:lpstr>
      <vt:lpstr>PowerPoint Presentation</vt:lpstr>
      <vt:lpstr>PowerPoint Presentation</vt:lpstr>
      <vt:lpstr>Works</vt:lpstr>
      <vt:lpstr>PowerPoint Presentation</vt:lpstr>
      <vt:lpstr>POLITICS</vt:lpstr>
      <vt:lpstr>Religion</vt:lpstr>
      <vt:lpstr>PowerPoint Presentation</vt:lpstr>
      <vt:lpstr>Women and Marriage </vt:lpstr>
      <vt:lpstr>Milton from Norton Anthology</vt:lpstr>
      <vt:lpstr>PowerPoint Presentation</vt:lpstr>
      <vt:lpstr>Lycidas</vt:lpstr>
      <vt:lpstr>The Reason of Church Government Urged against Prelaty</vt:lpstr>
      <vt:lpstr>Areopagitica</vt:lpstr>
      <vt:lpstr>PowerPoint Presentation</vt:lpstr>
      <vt:lpstr>PARADISE LOST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Milton  (1608-1674)</dc:title>
  <dc:creator>Mustafa</dc:creator>
  <cp:lastModifiedBy>Mustafa</cp:lastModifiedBy>
  <cp:revision>63</cp:revision>
  <dcterms:created xsi:type="dcterms:W3CDTF">2021-11-14T19:15:37Z</dcterms:created>
  <dcterms:modified xsi:type="dcterms:W3CDTF">2021-11-23T16:48:37Z</dcterms:modified>
</cp:coreProperties>
</file>